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embeddings/oleObject1.bin" ContentType="application/vnd.openxmlformats-officedocument.oleObject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vml" ContentType="application/vnd.openxmlformats-officedocument.vmlDrawing"/>
  <Override PartName="/ppt/slides/slide17.xml" ContentType="application/vnd.openxmlformats-officedocument.presentationml.slide+xml"/>
  <Override PartName="/ppt/slides/slide22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63" r:id="rId2"/>
    <p:sldId id="261" r:id="rId3"/>
    <p:sldId id="276" r:id="rId4"/>
    <p:sldId id="277" r:id="rId5"/>
    <p:sldId id="260" r:id="rId6"/>
    <p:sldId id="259" r:id="rId7"/>
    <p:sldId id="278" r:id="rId8"/>
    <p:sldId id="264" r:id="rId9"/>
    <p:sldId id="265" r:id="rId10"/>
    <p:sldId id="262" r:id="rId11"/>
    <p:sldId id="268" r:id="rId12"/>
    <p:sldId id="269" r:id="rId13"/>
    <p:sldId id="270" r:id="rId14"/>
    <p:sldId id="271" r:id="rId15"/>
    <p:sldId id="274" r:id="rId16"/>
    <p:sldId id="275" r:id="rId17"/>
    <p:sldId id="279" r:id="rId18"/>
    <p:sldId id="272" r:id="rId19"/>
    <p:sldId id="273" r:id="rId20"/>
    <p:sldId id="280" r:id="rId21"/>
    <p:sldId id="267" r:id="rId22"/>
    <p:sldId id="258" r:id="rId2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17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7235-4E42-4635-AC94-A772AA226063}" type="datetimeFigureOut">
              <a:rPr lang="sv-SE" smtClean="0"/>
              <a:pPr/>
              <a:t>15-04-26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EC63-1593-492A-B219-BA3579F9DAA8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3332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7235-4E42-4635-AC94-A772AA226063}" type="datetimeFigureOut">
              <a:rPr lang="sv-SE" smtClean="0"/>
              <a:pPr/>
              <a:t>15-04-26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EC63-1593-492A-B219-BA3579F9DAA8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2120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7235-4E42-4635-AC94-A772AA226063}" type="datetimeFigureOut">
              <a:rPr lang="sv-SE" smtClean="0"/>
              <a:pPr/>
              <a:t>15-04-26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EC63-1593-492A-B219-BA3579F9DAA8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1104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7235-4E42-4635-AC94-A772AA226063}" type="datetimeFigureOut">
              <a:rPr lang="sv-SE" smtClean="0"/>
              <a:pPr/>
              <a:t>15-04-26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EC63-1593-492A-B219-BA3579F9DAA8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7306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7235-4E42-4635-AC94-A772AA226063}" type="datetimeFigureOut">
              <a:rPr lang="sv-SE" smtClean="0"/>
              <a:pPr/>
              <a:t>15-04-26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EC63-1593-492A-B219-BA3579F9DAA8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6856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7235-4E42-4635-AC94-A772AA226063}" type="datetimeFigureOut">
              <a:rPr lang="sv-SE" smtClean="0"/>
              <a:pPr/>
              <a:t>15-04-26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EC63-1593-492A-B219-BA3579F9DAA8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8490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7235-4E42-4635-AC94-A772AA226063}" type="datetimeFigureOut">
              <a:rPr lang="sv-SE" smtClean="0"/>
              <a:pPr/>
              <a:t>15-04-26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EC63-1593-492A-B219-BA3579F9DAA8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7318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7235-4E42-4635-AC94-A772AA226063}" type="datetimeFigureOut">
              <a:rPr lang="sv-SE" smtClean="0"/>
              <a:pPr/>
              <a:t>15-04-26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EC63-1593-492A-B219-BA3579F9DAA8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47722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7235-4E42-4635-AC94-A772AA226063}" type="datetimeFigureOut">
              <a:rPr lang="sv-SE" smtClean="0"/>
              <a:pPr/>
              <a:t>15-04-26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EC63-1593-492A-B219-BA3579F9DAA8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23316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7235-4E42-4635-AC94-A772AA226063}" type="datetimeFigureOut">
              <a:rPr lang="sv-SE" smtClean="0"/>
              <a:pPr/>
              <a:t>15-04-26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EC63-1593-492A-B219-BA3579F9DAA8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7609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7235-4E42-4635-AC94-A772AA226063}" type="datetimeFigureOut">
              <a:rPr lang="sv-SE" smtClean="0"/>
              <a:pPr/>
              <a:t>15-04-26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EC63-1593-492A-B219-BA3579F9DAA8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1086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37235-4E42-4635-AC94-A772AA226063}" type="datetimeFigureOut">
              <a:rPr lang="sv-SE" smtClean="0"/>
              <a:pPr/>
              <a:t>15-04-26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1EC63-1593-492A-B219-BA3579F9DAA8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303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brannopojkarna.se/Husvik.JPG-for-web-12483555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75283"/>
            <a:ext cx="6989324" cy="5182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ktangel 5"/>
          <p:cNvSpPr/>
          <p:nvPr/>
        </p:nvSpPr>
        <p:spPr>
          <a:xfrm>
            <a:off x="1187624" y="404664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600" b="1" i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Göteborgs skärgård hotas</a:t>
            </a:r>
          </a:p>
          <a:p>
            <a:pPr algn="ctr"/>
            <a:r>
              <a:rPr lang="sv-SE" sz="3600" b="1" i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 bli ett militärt skjutfält!</a:t>
            </a:r>
            <a:endParaRPr lang="sv-SE" sz="3600" b="1" i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481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www.escapeoutdoors.se/blog/wp-content/uploads/2011/01/P1301426-640x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2811" y="-142750"/>
            <a:ext cx="9336811" cy="7000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i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Isvinter i södra skärgården</a:t>
            </a:r>
            <a:endParaRPr lang="sv-SE" b="1" i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954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sv-SE" b="1" dirty="0" smtClean="0">
                <a:latin typeface="Times New Roman"/>
                <a:cs typeface="Times New Roman"/>
              </a:rPr>
              <a:t>Allt började den 21 december 2010</a:t>
            </a:r>
            <a:endParaRPr lang="sv-SE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>
            <a:normAutofit fontScale="92500" lnSpcReduction="20000"/>
          </a:bodyPr>
          <a:lstStyle/>
          <a:p>
            <a:r>
              <a:rPr lang="sv-SE" u="sng" dirty="0" smtClean="0"/>
              <a:t>Tillståndsbeslut av Miljöprövningsdelegationen på Länsstyrelsen: </a:t>
            </a:r>
            <a:r>
              <a:rPr lang="sv-SE" dirty="0" smtClean="0"/>
              <a:t>115 skjutdagar, 70 nätter, 1,3 miljoner skott per år </a:t>
            </a:r>
            <a:r>
              <a:rPr lang="sv-SE" i="1" dirty="0" smtClean="0"/>
              <a:t>samt</a:t>
            </a:r>
            <a:r>
              <a:rPr lang="sv-SE" dirty="0" smtClean="0"/>
              <a:t> internationella och stora nationella övningar när som helst under året.</a:t>
            </a:r>
          </a:p>
          <a:p>
            <a:r>
              <a:rPr lang="sv-SE" dirty="0" smtClean="0"/>
              <a:t>Olika föreningar i Göteborgs södra skärgård överklagade till Mark- och miljödomstolen. Även Göteborgs Stad har överklagat i olika omgångar.</a:t>
            </a:r>
          </a:p>
          <a:p>
            <a:r>
              <a:rPr lang="sv-SE" dirty="0" smtClean="0"/>
              <a:t>Flera omgångar med yttranden om yttranden.</a:t>
            </a:r>
          </a:p>
          <a:p>
            <a:r>
              <a:rPr lang="sv-SE" dirty="0" smtClean="0"/>
              <a:t>Besök hos handläggare på Miljödepartementet i april 2015.</a:t>
            </a:r>
          </a:p>
          <a:p>
            <a:r>
              <a:rPr lang="sv-SE" dirty="0" smtClean="0"/>
              <a:t>Väntan på regeringsbeslut . . . . 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502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413" y="0"/>
            <a:ext cx="9659938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ruta 4"/>
          <p:cNvSpPr txBox="1">
            <a:spLocks noChangeArrowheads="1"/>
          </p:cNvSpPr>
          <p:nvPr/>
        </p:nvSpPr>
        <p:spPr bwMode="auto">
          <a:xfrm>
            <a:off x="2339975" y="188913"/>
            <a:ext cx="5032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v-SE" sz="3600"/>
              <a:t>Utsläpp av tungmetaller</a:t>
            </a:r>
          </a:p>
        </p:txBody>
      </p:sp>
      <p:sp>
        <p:nvSpPr>
          <p:cNvPr id="6" name="textruta 5"/>
          <p:cNvSpPr txBox="1">
            <a:spLocks noChangeArrowheads="1"/>
          </p:cNvSpPr>
          <p:nvPr/>
        </p:nvSpPr>
        <p:spPr bwMode="auto">
          <a:xfrm>
            <a:off x="6659563" y="4221163"/>
            <a:ext cx="1733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v-SE" sz="3200"/>
              <a:t>2 ton bly</a:t>
            </a:r>
          </a:p>
        </p:txBody>
      </p:sp>
      <p:sp>
        <p:nvSpPr>
          <p:cNvPr id="7" name="textruta 6"/>
          <p:cNvSpPr txBox="1">
            <a:spLocks noChangeArrowheads="1"/>
          </p:cNvSpPr>
          <p:nvPr/>
        </p:nvSpPr>
        <p:spPr bwMode="auto">
          <a:xfrm>
            <a:off x="6300788" y="2852738"/>
            <a:ext cx="2460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v-SE" sz="3200"/>
              <a:t>1 ton koppar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12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Picture 2" descr="http://lh6.ggpht.com/_BzeZwfyxlMw/SOsdNtFAdqI/AAAAAAAAA94/FWDg775pRE8/s640/20081003-IMG_18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17140"/>
            <a:ext cx="8856984" cy="6642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656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634" name="Picture 2" descr="http://skargardsuppropet.se/wp-content/uploads/2011/03/pansarva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3" y="764704"/>
            <a:ext cx="911710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7829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kargardsuppropet.se/wp-content/uploads/2011/05/Skjutf%C3%A4ltskarta-lit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2629" y="0"/>
            <a:ext cx="4510914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824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v-SE" b="1" i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Skärgårdsuppropets klaganden behandlar:</a:t>
            </a:r>
            <a:endParaRPr lang="sv-SE" b="1" i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464496"/>
          </a:xfrm>
        </p:spPr>
        <p:txBody>
          <a:bodyPr>
            <a:normAutofit fontScale="62500" lnSpcReduction="20000"/>
          </a:bodyPr>
          <a:lstStyle/>
          <a:p>
            <a:r>
              <a:rPr lang="sv-SE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Bristfälligt samråd</a:t>
            </a:r>
          </a:p>
          <a:p>
            <a:r>
              <a:rPr lang="sv-SE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Bristfällig miljökonsekvensbeskrivning </a:t>
            </a:r>
            <a:r>
              <a:rPr lang="sv-SE" b="1" dirty="0">
                <a:solidFill>
                  <a:srgbClr val="000090"/>
                </a:solidFill>
                <a:latin typeface="Times New Roman"/>
                <a:cs typeface="Times New Roman"/>
              </a:rPr>
              <a:t>(alternativ placering saknas, ingen utredning om hittillsvarande eller framtida </a:t>
            </a:r>
            <a:r>
              <a:rPr lang="sv-SE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påverkan</a:t>
            </a:r>
            <a:r>
              <a:rPr lang="sv-SE" b="1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sv-SE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på naturen, ingen hänsyn till känsliga perioder för djurlivet)</a:t>
            </a:r>
          </a:p>
          <a:p>
            <a:r>
              <a:rPr lang="sv-SE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Bullerpåverkan</a:t>
            </a:r>
          </a:p>
          <a:p>
            <a:r>
              <a:rPr lang="sv-SE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Närheten till Natura 2000-områden</a:t>
            </a:r>
          </a:p>
          <a:p>
            <a:r>
              <a:rPr lang="sv-SE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Att miljö/klimatfrågor alltid kommer efter försvaret i rangordning vad gäller ”Riksintressen”</a:t>
            </a:r>
          </a:p>
          <a:p>
            <a:r>
              <a:rPr lang="sv-SE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Ändring från ”Övningsområde” till ”Skärgårdsskjutfält”</a:t>
            </a:r>
          </a:p>
          <a:p>
            <a:r>
              <a:rPr lang="sv-SE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Stark begränsning av friheten att röra sig i skärgården både för boende, för turistnäringen och för djur, både på land och </a:t>
            </a:r>
            <a:r>
              <a:rPr lang="sv-SE" b="1" smtClean="0">
                <a:solidFill>
                  <a:srgbClr val="000090"/>
                </a:solidFill>
                <a:latin typeface="Times New Roman"/>
                <a:cs typeface="Times New Roman"/>
              </a:rPr>
              <a:t>i vatten</a:t>
            </a:r>
            <a:endParaRPr lang="sv-SE" b="1" dirty="0" smtClean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r>
              <a:rPr lang="sv-SE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Att vi accepterar nuvarande nivå på övningar men inte mer och inga internationella övningar.</a:t>
            </a:r>
          </a:p>
          <a:p>
            <a:pPr marL="0" indent="0">
              <a:buNone/>
            </a:pPr>
            <a:r>
              <a:rPr lang="sv-SE" dirty="0"/>
              <a:t>	</a:t>
            </a:r>
            <a:endParaRPr lang="sv-SE" dirty="0" smtClean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1326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25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06172336"/>
              </p:ext>
            </p:extLst>
          </p:nvPr>
        </p:nvGraphicFramePr>
        <p:xfrm>
          <a:off x="-293984" y="188641"/>
          <a:ext cx="9437984" cy="6669359"/>
        </p:xfrm>
        <a:graphic>
          <a:graphicData uri="http://schemas.openxmlformats.org/presentationml/2006/ole">
            <p:oleObj spid="_x0000_s1052" name="Acrobat Document" r:id="rId3" imgW="10706100" imgH="75692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560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dirty="0" smtClean="0"/>
              <a:t>Stora nationella och internationella övningar med samträning av</a:t>
            </a:r>
          </a:p>
        </p:txBody>
      </p:sp>
      <p:pic>
        <p:nvPicPr>
          <p:cNvPr id="3075" name="Picture 2" descr="http://upload.wikimedia.org/wikipedia/commons/5/5c/Niedersachsen_F20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>
            <a:off x="0" y="1268413"/>
            <a:ext cx="5076825" cy="3097212"/>
          </a:xfrm>
        </p:spPr>
      </p:pic>
      <p:sp>
        <p:nvSpPr>
          <p:cNvPr id="3076" name="textruta 6"/>
          <p:cNvSpPr txBox="1">
            <a:spLocks noChangeArrowheads="1"/>
          </p:cNvSpPr>
          <p:nvPr/>
        </p:nvSpPr>
        <p:spPr bwMode="auto">
          <a:xfrm>
            <a:off x="1258888" y="3500438"/>
            <a:ext cx="22320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v-SE" sz="3200">
                <a:solidFill>
                  <a:srgbClr val="FFFF00"/>
                </a:solidFill>
                <a:latin typeface="Calibri" pitchFamily="34" charset="0"/>
              </a:rPr>
              <a:t>Örlogsfartyg</a:t>
            </a:r>
          </a:p>
        </p:txBody>
      </p:sp>
      <p:pic>
        <p:nvPicPr>
          <p:cNvPr id="3077" name="Picture 2" descr="http://www.aviationexplorer.com/Assorted_Aircraft_Pictures/images/AH-64_helicopter_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268413"/>
            <a:ext cx="4140200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" descr="http://www.flygplan.info/images/Gripen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92600"/>
            <a:ext cx="4787900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" descr="http://profile.ak.fbcdn.net/hprofile-ak-snc4/hs463.snc4/50256_4718609305_6045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292600"/>
            <a:ext cx="43561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ruta 11"/>
          <p:cNvSpPr txBox="1">
            <a:spLocks noChangeArrowheads="1"/>
          </p:cNvSpPr>
          <p:nvPr/>
        </p:nvSpPr>
        <p:spPr bwMode="auto">
          <a:xfrm>
            <a:off x="5940425" y="3644900"/>
            <a:ext cx="2049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v-SE" sz="3200">
                <a:solidFill>
                  <a:srgbClr val="FFFF00"/>
                </a:solidFill>
                <a:latin typeface="Calibri" pitchFamily="34" charset="0"/>
              </a:rPr>
              <a:t>Helikoptrar</a:t>
            </a:r>
          </a:p>
        </p:txBody>
      </p:sp>
      <p:sp>
        <p:nvSpPr>
          <p:cNvPr id="3081" name="textruta 12"/>
          <p:cNvSpPr txBox="1">
            <a:spLocks noChangeArrowheads="1"/>
          </p:cNvSpPr>
          <p:nvPr/>
        </p:nvSpPr>
        <p:spPr bwMode="auto">
          <a:xfrm>
            <a:off x="1835150" y="4508500"/>
            <a:ext cx="8429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v-SE" sz="3200">
                <a:solidFill>
                  <a:srgbClr val="FFFF00"/>
                </a:solidFill>
                <a:latin typeface="Calibri" pitchFamily="34" charset="0"/>
              </a:rPr>
              <a:t>Flyg</a:t>
            </a:r>
          </a:p>
        </p:txBody>
      </p:sp>
      <p:sp>
        <p:nvSpPr>
          <p:cNvPr id="3082" name="textruta 13"/>
          <p:cNvSpPr txBox="1">
            <a:spLocks noChangeArrowheads="1"/>
          </p:cNvSpPr>
          <p:nvPr/>
        </p:nvSpPr>
        <p:spPr bwMode="auto">
          <a:xfrm>
            <a:off x="5940425" y="4508500"/>
            <a:ext cx="28003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v-SE" sz="3200">
                <a:solidFill>
                  <a:srgbClr val="FFFF00"/>
                </a:solidFill>
                <a:latin typeface="Calibri" pitchFamily="34" charset="0"/>
              </a:rPr>
              <a:t>Amfibieförband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1351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v-SE" b="1" i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Stora nationella och internationella övningar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sv-SE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Miljöprövningsdelegationen anger att de med stöd av miljöbalken 22 kap., 25 paragrafen, tredje stycket  kan överföra beslut till tillståndsmyndighet, d.v.s. Generalläkaren, om stora nationella och internationella övningar. </a:t>
            </a:r>
          </a:p>
          <a:p>
            <a:pPr eaLnBrk="1" hangingPunct="1"/>
            <a:r>
              <a:rPr lang="sv-SE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Paragrafen säger att miljödomstolen får överlåta till tillsynsmyndighet att fastställa villkor av mindre betydelse. 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857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186" name="Picture 2" descr="http://www17.goteborg.se/tynnered/valen/kart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1544" cy="711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Rak 2"/>
          <p:cNvCxnSpPr/>
          <p:nvPr/>
        </p:nvCxnSpPr>
        <p:spPr>
          <a:xfrm>
            <a:off x="971600" y="2852936"/>
            <a:ext cx="0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8"/>
          <p:cNvCxnSpPr/>
          <p:nvPr/>
        </p:nvCxnSpPr>
        <p:spPr>
          <a:xfrm>
            <a:off x="2699792" y="2852936"/>
            <a:ext cx="0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/>
        </p:nvCxnSpPr>
        <p:spPr>
          <a:xfrm>
            <a:off x="971600" y="2852936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/>
        </p:nvCxnSpPr>
        <p:spPr>
          <a:xfrm>
            <a:off x="971600" y="5517232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9418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Content Placeholder 3" descr="Antal pass 281-284 per månad 2010-2014 kopia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1087" b="110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2733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210" name="Picture 2" descr="http://www.styrsobolaget.se/CommonResources/Files/www.styrsobolaget.se/Vipan%20R%C3%B6dsten%20Gunnar%20S%C3%B6derberg%202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1880"/>
            <a:ext cx="9132973" cy="685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</p:spPr>
        <p:txBody>
          <a:bodyPr>
            <a:normAutofit fontScale="90000"/>
          </a:bodyPr>
          <a:lstStyle/>
          <a:p>
            <a:r>
              <a:rPr lang="sv-SE" sz="3600" b="1" i="1" dirty="0" smtClean="0">
                <a:latin typeface="Times New Roman"/>
                <a:cs typeface="Times New Roman"/>
              </a:rPr>
              <a:t>4500 åretruntboende och 15000 sommarboende</a:t>
            </a:r>
            <a:r>
              <a:rPr lang="sv-SE" b="1" i="1" dirty="0" smtClean="0">
                <a:latin typeface="Times New Roman"/>
                <a:cs typeface="Times New Roman"/>
              </a:rPr>
              <a:t/>
            </a:r>
            <a:br>
              <a:rPr lang="sv-SE" b="1" i="1" dirty="0" smtClean="0">
                <a:latin typeface="Times New Roman"/>
                <a:cs typeface="Times New Roman"/>
              </a:rPr>
            </a:br>
            <a:r>
              <a:rPr lang="sv-SE" sz="3600" b="1" i="1" dirty="0" smtClean="0">
                <a:latin typeface="Times New Roman"/>
                <a:cs typeface="Times New Roman"/>
              </a:rPr>
              <a:t>+ starkt ökande antal dagsbesökare</a:t>
            </a:r>
            <a:br>
              <a:rPr lang="sv-SE" sz="3600" b="1" i="1" dirty="0" smtClean="0">
                <a:latin typeface="Times New Roman"/>
                <a:cs typeface="Times New Roman"/>
              </a:rPr>
            </a:br>
            <a:r>
              <a:rPr lang="sv-SE" sz="3600" b="1" i="1" dirty="0" smtClean="0">
                <a:latin typeface="Times New Roman"/>
                <a:cs typeface="Times New Roman"/>
              </a:rPr>
              <a:t>2,2 miljoner resande på Styrsöbolaget</a:t>
            </a:r>
            <a:endParaRPr lang="sv-SE" sz="3600" b="1" i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2081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570" name="Picture 2" descr="http://margamargarin.files.wordpress.com/2011/09/kusintrc3a4ff-sep-11-112.jpg?w=1024&amp;h=7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8530" y="0"/>
            <a:ext cx="9272531" cy="695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0" y="76470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6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Tack!</a:t>
            </a:r>
            <a:endParaRPr lang="sv-SE" sz="6600" b="1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492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426" name="Picture 2" descr="http://tonyasumaa.files.wordpress.com/2012/03/ejder01-08040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60648" y="0"/>
            <a:ext cx="10941952" cy="731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4469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546" name="Picture 2" descr="http://www.svartfoton.se/picture/ejder_050525_klagshamn_KICX7835_CL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8" y="476671"/>
            <a:ext cx="9144508" cy="609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823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b="1" i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Från Galterö huvud mot Böttö och Vinga</a:t>
            </a:r>
            <a:endParaRPr lang="sv-SE" sz="3600" b="1" i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Content Placeholder 3" descr="mot Böttö 15030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070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i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Från Brännö mot </a:t>
            </a:r>
            <a:r>
              <a:rPr lang="sv-SE" b="1" i="1" dirty="0" err="1" smtClean="0">
                <a:solidFill>
                  <a:srgbClr val="000090"/>
                </a:solidFill>
                <a:latin typeface="Times New Roman"/>
                <a:cs typeface="Times New Roman"/>
              </a:rPr>
              <a:t>Känsö</a:t>
            </a:r>
            <a:endParaRPr lang="sv-SE" b="1" i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3" descr="frånbastun 1504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39552" y="1628800"/>
            <a:ext cx="7588448" cy="493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373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594" name="Picture 2" descr="http://www.10ga.com/pics190/IMG_29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561" cy="685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i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Styrsö Tången</a:t>
            </a:r>
            <a:endParaRPr lang="sv-SE" b="1" i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166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iles.reseguiden.se/files/36/rg_972736_m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2424" y="0"/>
            <a:ext cx="9570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b="1" i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Sommar – barn och vuxna njuter av havet</a:t>
            </a:r>
            <a:endParaRPr lang="sv-SE" sz="3200" b="1" i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1291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618" name="Picture 2" descr="http://www.vastsverige.com/Basetool/612728_Popup_129258268933520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21616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i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Paddling året runt</a:t>
            </a:r>
            <a:endParaRPr lang="sv-SE" b="1" i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461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315</Words>
  <Application>Microsoft Macintosh PowerPoint</Application>
  <PresentationFormat>Bildspel på skärmen (4:3)</PresentationFormat>
  <Paragraphs>37</Paragraphs>
  <Slides>22</Slides>
  <Notes>0</Notes>
  <HiddenSlides>0</HiddenSlides>
  <MMClips>0</MMClips>
  <ScaleCrop>false</ScaleCrop>
  <HeadingPairs>
    <vt:vector size="6" baseType="variant">
      <vt:variant>
        <vt:lpstr>Formgivningsmall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4" baseType="lpstr">
      <vt:lpstr>Office-tema</vt:lpstr>
      <vt:lpstr>Acrobat Document</vt:lpstr>
      <vt:lpstr>Bild 1</vt:lpstr>
      <vt:lpstr>Bild 2</vt:lpstr>
      <vt:lpstr>Bild 3</vt:lpstr>
      <vt:lpstr>Bild 4</vt:lpstr>
      <vt:lpstr>Från Galterö huvud mot Böttö och Vinga</vt:lpstr>
      <vt:lpstr>Från Brännö mot Känsö</vt:lpstr>
      <vt:lpstr>Styrsö Tången</vt:lpstr>
      <vt:lpstr>Sommar – barn och vuxna njuter av havet</vt:lpstr>
      <vt:lpstr>Paddling året runt</vt:lpstr>
      <vt:lpstr>Isvinter i södra skärgården</vt:lpstr>
      <vt:lpstr>Allt började den 21 december 2010</vt:lpstr>
      <vt:lpstr>Bild 12</vt:lpstr>
      <vt:lpstr>Bild 13</vt:lpstr>
      <vt:lpstr>Bild 14</vt:lpstr>
      <vt:lpstr>Bild 15</vt:lpstr>
      <vt:lpstr>Skärgårdsuppropets klaganden behandlar:</vt:lpstr>
      <vt:lpstr>Bild 17</vt:lpstr>
      <vt:lpstr>Stora nationella och internationella övningar med samträning av</vt:lpstr>
      <vt:lpstr>Stora nationella och internationella övningar</vt:lpstr>
      <vt:lpstr>Bild 20</vt:lpstr>
      <vt:lpstr>4500 åretruntboende och 15000 sommarboende + starkt ökande antal dagsbesökare 2,2 miljoner resande på Styrsöbolaget</vt:lpstr>
      <vt:lpstr>Bild 22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Hugo</dc:creator>
  <cp:lastModifiedBy>Karin Utas</cp:lastModifiedBy>
  <cp:revision>34</cp:revision>
  <dcterms:created xsi:type="dcterms:W3CDTF">2015-04-26T12:02:15Z</dcterms:created>
  <dcterms:modified xsi:type="dcterms:W3CDTF">2015-04-26T12:06:07Z</dcterms:modified>
</cp:coreProperties>
</file>