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Default Extension="pict" ContentType="image/pict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Default Extension="doc" ContentType="application/msword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Default Extension="pdf" ContentType="application/pd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82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3" r:id="rId11"/>
    <p:sldId id="284" r:id="rId12"/>
    <p:sldId id="267" r:id="rId13"/>
    <p:sldId id="269" r:id="rId14"/>
    <p:sldId id="270" r:id="rId15"/>
    <p:sldId id="257" r:id="rId16"/>
    <p:sldId id="274" r:id="rId17"/>
    <p:sldId id="273" r:id="rId18"/>
    <p:sldId id="271" r:id="rId19"/>
    <p:sldId id="272" r:id="rId20"/>
    <p:sldId id="258" r:id="rId21"/>
    <p:sldId id="259" r:id="rId22"/>
    <p:sldId id="260" r:id="rId23"/>
    <p:sldId id="287" r:id="rId24"/>
    <p:sldId id="285" r:id="rId25"/>
    <p:sldId id="286" r:id="rId26"/>
    <p:sldId id="288" r:id="rId27"/>
    <p:sldId id="289" r:id="rId28"/>
    <p:sldId id="290" r:id="rId29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Objects="1">
      <p:cViewPr varScale="1">
        <p:scale>
          <a:sx n="82" d="100"/>
          <a:sy n="82" d="100"/>
        </p:scale>
        <p:origin x="-8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D7612-7CE4-C74C-ACC6-07473F7571BC}" type="datetimeFigureOut">
              <a:rPr lang="sv-SE" smtClean="0"/>
              <a:pPr/>
              <a:t>16-06-21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6899DE-652C-1C45-883A-A1CE400BD72B}" type="slidenum">
              <a:rPr lang="sv-SE" smtClean="0"/>
              <a:pPr/>
              <a:t>‹Nr.›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D175A-4F27-6445-A4DA-B3B27CF1F713}" type="datetimeFigureOut">
              <a:rPr lang="sv-SE" smtClean="0"/>
              <a:pPr/>
              <a:t>16-06-21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4F2522-3EC6-764D-812C-8A57AE9EFBF4}" type="slidenum">
              <a:rPr lang="sv-SE" smtClean="0"/>
              <a:pPr/>
              <a:t>‹Nr.›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D40F15-D422-5444-9553-C63ADB589969}" type="slidenum">
              <a:rPr lang="sv-SE">
                <a:latin typeface="Times New Roman" pitchFamily="-110" charset="0"/>
              </a:rPr>
              <a:pPr/>
              <a:t>13</a:t>
            </a:fld>
            <a:endParaRPr lang="sv-SE">
              <a:latin typeface="Times New Roman" pitchFamily="-110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05B230-86DB-FE44-B1C1-1A1591A58DB0}" type="slidenum">
              <a:rPr lang="sv-SE">
                <a:latin typeface="Times New Roman" pitchFamily="-110" charset="0"/>
              </a:rPr>
              <a:pPr/>
              <a:t>14</a:t>
            </a:fld>
            <a:endParaRPr lang="sv-SE">
              <a:latin typeface="Times New Roman" pitchFamily="-110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D692E-A3E8-814C-B98F-3030BCCF2229}" type="datetimeFigureOut">
              <a:rPr lang="sv-SE" smtClean="0"/>
              <a:pPr/>
              <a:t>16-06-21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98973-0E92-6B46-9524-C8A16487A9E5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D692E-A3E8-814C-B98F-3030BCCF2229}" type="datetimeFigureOut">
              <a:rPr lang="sv-SE" smtClean="0"/>
              <a:pPr/>
              <a:t>16-06-21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98973-0E92-6B46-9524-C8A16487A9E5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D692E-A3E8-814C-B98F-3030BCCF2229}" type="datetimeFigureOut">
              <a:rPr lang="sv-SE" smtClean="0"/>
              <a:pPr/>
              <a:t>16-06-21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98973-0E92-6B46-9524-C8A16487A9E5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D692E-A3E8-814C-B98F-3030BCCF2229}" type="datetimeFigureOut">
              <a:rPr lang="sv-SE" smtClean="0"/>
              <a:pPr/>
              <a:t>16-06-21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98973-0E92-6B46-9524-C8A16487A9E5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D692E-A3E8-814C-B98F-3030BCCF2229}" type="datetimeFigureOut">
              <a:rPr lang="sv-SE" smtClean="0"/>
              <a:pPr/>
              <a:t>16-06-21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98973-0E92-6B46-9524-C8A16487A9E5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D692E-A3E8-814C-B98F-3030BCCF2229}" type="datetimeFigureOut">
              <a:rPr lang="sv-SE" smtClean="0"/>
              <a:pPr/>
              <a:t>16-06-21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98973-0E92-6B46-9524-C8A16487A9E5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D692E-A3E8-814C-B98F-3030BCCF2229}" type="datetimeFigureOut">
              <a:rPr lang="sv-SE" smtClean="0"/>
              <a:pPr/>
              <a:t>16-06-21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98973-0E92-6B46-9524-C8A16487A9E5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D692E-A3E8-814C-B98F-3030BCCF2229}" type="datetimeFigureOut">
              <a:rPr lang="sv-SE" smtClean="0"/>
              <a:pPr/>
              <a:t>16-06-21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98973-0E92-6B46-9524-C8A16487A9E5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D692E-A3E8-814C-B98F-3030BCCF2229}" type="datetimeFigureOut">
              <a:rPr lang="sv-SE" smtClean="0"/>
              <a:pPr/>
              <a:t>16-06-21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98973-0E92-6B46-9524-C8A16487A9E5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D692E-A3E8-814C-B98F-3030BCCF2229}" type="datetimeFigureOut">
              <a:rPr lang="sv-SE" smtClean="0"/>
              <a:pPr/>
              <a:t>16-06-21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98973-0E92-6B46-9524-C8A16487A9E5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D692E-A3E8-814C-B98F-3030BCCF2229}" type="datetimeFigureOut">
              <a:rPr lang="sv-SE" smtClean="0"/>
              <a:pPr/>
              <a:t>16-06-21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98973-0E92-6B46-9524-C8A16487A9E5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D692E-A3E8-814C-B98F-3030BCCF2229}" type="datetimeFigureOut">
              <a:rPr lang="sv-SE" smtClean="0"/>
              <a:pPr/>
              <a:t>16-06-21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98973-0E92-6B46-9524-C8A16487A9E5}" type="slidenum">
              <a:rPr lang="sv-SE" smtClean="0"/>
              <a:pPr/>
              <a:t>‹Nr.›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Microsoft_Word_97_-_2004-dokument1.doc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df"/><Relationship Id="rId3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outredningen.se" TargetMode="External"/><Relationship Id="rId4" Type="http://schemas.openxmlformats.org/officeDocument/2006/relationships/hyperlink" Target="http://www.kolkkampanjenmotnato.se" TargetMode="External"/><Relationship Id="rId5" Type="http://schemas.openxmlformats.org/officeDocument/2006/relationships/hyperlink" Target="http://www.tradet.org" TargetMode="External"/><Relationship Id="rId6" Type="http://schemas.openxmlformats.org/officeDocument/2006/relationships/hyperlink" Target="http://www.fredsam.se" TargetMode="External"/><Relationship Id="rId7" Type="http://schemas.openxmlformats.org/officeDocument/2006/relationships/hyperlink" Target="http://www.manskligsakerhet.se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ejtillnato.se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4191000"/>
          </a:xfrm>
        </p:spPr>
        <p:txBody>
          <a:bodyPr>
            <a:normAutofit fontScale="90000"/>
          </a:bodyPr>
          <a:lstStyle/>
          <a:p>
            <a:r>
              <a:rPr lang="sv-SE" sz="3600" b="1" dirty="0" smtClean="0">
                <a:latin typeface="Times"/>
                <a:cs typeface="Times"/>
              </a:rPr>
              <a:t/>
            </a:r>
            <a:br>
              <a:rPr lang="sv-SE" sz="3600" b="1" dirty="0" smtClean="0">
                <a:latin typeface="Times"/>
                <a:cs typeface="Times"/>
              </a:rPr>
            </a:br>
            <a:r>
              <a:rPr lang="sv-SE" sz="3600" b="1" dirty="0" smtClean="0">
                <a:latin typeface="Times"/>
                <a:cs typeface="Times"/>
              </a:rPr>
              <a:t/>
            </a:r>
            <a:br>
              <a:rPr lang="sv-SE" sz="3600" b="1" dirty="0" smtClean="0">
                <a:latin typeface="Times"/>
                <a:cs typeface="Times"/>
              </a:rPr>
            </a:br>
            <a:r>
              <a:rPr lang="sv-SE" sz="4000" b="1" dirty="0" smtClean="0">
                <a:latin typeface="Times"/>
                <a:cs typeface="Times"/>
              </a:rPr>
              <a:t>Nej till Nato  </a:t>
            </a:r>
            <a:br>
              <a:rPr lang="sv-SE" sz="4000" b="1" dirty="0" smtClean="0">
                <a:latin typeface="Times"/>
                <a:cs typeface="Times"/>
              </a:rPr>
            </a:br>
            <a:r>
              <a:rPr lang="sv-SE" sz="4000" b="1" dirty="0" smtClean="0">
                <a:latin typeface="Times"/>
                <a:cs typeface="Times"/>
              </a:rPr>
              <a:t>Om Värdlandsavtalet och Säkerheten</a:t>
            </a:r>
            <a:r>
              <a:rPr lang="sv-SE" sz="3600" b="1" dirty="0" smtClean="0">
                <a:latin typeface="Times"/>
                <a:cs typeface="Times"/>
              </a:rPr>
              <a:t/>
            </a:r>
            <a:br>
              <a:rPr lang="sv-SE" sz="3600" b="1" dirty="0" smtClean="0">
                <a:latin typeface="Times"/>
                <a:cs typeface="Times"/>
              </a:rPr>
            </a:br>
            <a:r>
              <a:rPr lang="sv-SE" sz="3200" b="1" dirty="0" smtClean="0">
                <a:latin typeface="Times"/>
                <a:cs typeface="Times"/>
              </a:rPr>
              <a:t/>
            </a:r>
            <a:br>
              <a:rPr lang="sv-SE" sz="3200" b="1" dirty="0" smtClean="0">
                <a:latin typeface="Times"/>
                <a:cs typeface="Times"/>
              </a:rPr>
            </a:br>
            <a:r>
              <a:rPr lang="sv-SE" sz="3111" b="1" dirty="0" smtClean="0">
                <a:latin typeface="Times"/>
                <a:cs typeface="Times"/>
              </a:rPr>
              <a:t>Karin Utas Carlsson</a:t>
            </a:r>
            <a:br>
              <a:rPr lang="sv-SE" sz="3111" b="1" dirty="0" smtClean="0">
                <a:latin typeface="Times"/>
                <a:cs typeface="Times"/>
              </a:rPr>
            </a:br>
            <a:r>
              <a:rPr lang="sv-SE" sz="3111" b="1" dirty="0" err="1" smtClean="0">
                <a:latin typeface="Times"/>
                <a:cs typeface="Times"/>
              </a:rPr>
              <a:t>karin.utas.carlsson@telia.com</a:t>
            </a:r>
            <a:r>
              <a:rPr lang="sv-SE" sz="3111" b="1" dirty="0" smtClean="0">
                <a:latin typeface="Times"/>
                <a:cs typeface="Times"/>
              </a:rPr>
              <a:t/>
            </a:r>
            <a:br>
              <a:rPr lang="sv-SE" sz="3111" b="1" dirty="0" smtClean="0">
                <a:latin typeface="Times"/>
                <a:cs typeface="Times"/>
              </a:rPr>
            </a:br>
            <a:r>
              <a:rPr lang="sv-SE" sz="3111" b="1" dirty="0" err="1" smtClean="0">
                <a:latin typeface="Times"/>
                <a:cs typeface="Times"/>
              </a:rPr>
              <a:t>www.tradet.org</a:t>
            </a:r>
            <a:r>
              <a:rPr lang="sv-SE" sz="3111" b="1" dirty="0" smtClean="0">
                <a:latin typeface="Times"/>
                <a:cs typeface="Times"/>
              </a:rPr>
              <a:t/>
            </a:r>
            <a:br>
              <a:rPr lang="sv-SE" sz="3111" b="1" dirty="0" smtClean="0">
                <a:latin typeface="Times"/>
                <a:cs typeface="Times"/>
              </a:rPr>
            </a:br>
            <a:r>
              <a:rPr lang="sv-SE" sz="2222" b="1" dirty="0" smtClean="0">
                <a:latin typeface="Times"/>
                <a:cs typeface="Times"/>
              </a:rPr>
              <a:t/>
            </a:r>
            <a:br>
              <a:rPr lang="sv-SE" sz="2222" b="1" dirty="0" smtClean="0">
                <a:latin typeface="Times"/>
                <a:cs typeface="Times"/>
              </a:rPr>
            </a:br>
            <a:r>
              <a:rPr lang="sv-SE" sz="2222" dirty="0" smtClean="0">
                <a:latin typeface="Times"/>
                <a:cs typeface="Times"/>
              </a:rPr>
              <a:t>Jämförelsen mellan maktparadigmet och det alternativa </a:t>
            </a:r>
            <a:r>
              <a:rPr lang="sv-SE" sz="2222" dirty="0" err="1" smtClean="0">
                <a:latin typeface="Times"/>
                <a:cs typeface="Times"/>
              </a:rPr>
              <a:t>samarbetspara-digmet</a:t>
            </a:r>
            <a:r>
              <a:rPr lang="sv-SE" sz="2222" dirty="0" smtClean="0">
                <a:latin typeface="Times"/>
                <a:cs typeface="Times"/>
              </a:rPr>
              <a:t> finns på hemsidan; avhandlingen ss. 105-107 (hela avhandlingen på nätet)</a:t>
            </a:r>
            <a:r>
              <a:rPr lang="sv-SE" sz="2222" i="1" dirty="0" smtClean="0">
                <a:latin typeface="Times"/>
                <a:cs typeface="Times"/>
              </a:rPr>
              <a:t>, Lära leva samman </a:t>
            </a:r>
            <a:r>
              <a:rPr lang="sv-SE" sz="2222" dirty="0" smtClean="0">
                <a:latin typeface="Times"/>
                <a:cs typeface="Times"/>
              </a:rPr>
              <a:t>ss. 106-108 (kapitlet där dessa finns är utlagda på nätet). </a:t>
            </a:r>
            <a:r>
              <a:rPr lang="sv-SE" sz="2000" dirty="0" smtClean="0">
                <a:latin typeface="Times"/>
                <a:cs typeface="Times"/>
              </a:rPr>
              <a:t/>
            </a:r>
            <a:br>
              <a:rPr lang="sv-SE" sz="2000" dirty="0" smtClean="0">
                <a:latin typeface="Times"/>
                <a:cs typeface="Times"/>
              </a:rPr>
            </a:br>
            <a:r>
              <a:rPr lang="sv-SE" sz="2000" dirty="0" smtClean="0">
                <a:latin typeface="Times"/>
                <a:cs typeface="Times"/>
              </a:rPr>
              <a:t> </a:t>
            </a:r>
            <a:r>
              <a:rPr lang="sv-SE" sz="3200" b="1" dirty="0" smtClean="0">
                <a:latin typeface="Times"/>
                <a:cs typeface="Times"/>
              </a:rPr>
              <a:t/>
            </a:r>
            <a:br>
              <a:rPr lang="sv-SE" sz="3200" b="1" dirty="0" smtClean="0">
                <a:latin typeface="Times"/>
                <a:cs typeface="Times"/>
              </a:rPr>
            </a:br>
            <a:endParaRPr lang="sv-SE" sz="3200" b="1" dirty="0">
              <a:latin typeface="Times"/>
              <a:cs typeface="Times"/>
            </a:endParaRPr>
          </a:p>
        </p:txBody>
      </p:sp>
      <p:sp>
        <p:nvSpPr>
          <p:cNvPr id="7" name="Platshållare för text 6"/>
          <p:cNvSpPr>
            <a:spLocks noGrp="1"/>
          </p:cNvSpPr>
          <p:nvPr>
            <p:ph type="subTitle" idx="1"/>
          </p:nvPr>
        </p:nvSpPr>
        <p:spPr>
          <a:xfrm>
            <a:off x="1371600" y="5181600"/>
            <a:ext cx="6400800" cy="914400"/>
          </a:xfrm>
        </p:spPr>
        <p:txBody>
          <a:bodyPr/>
          <a:lstStyle/>
          <a:p>
            <a:r>
              <a:rPr lang="sv-SE" dirty="0" smtClean="0">
                <a:latin typeface="Times"/>
                <a:cs typeface="Times"/>
              </a:rPr>
              <a:t>Blå Stället, Angered, den 17 jan.-16</a:t>
            </a:r>
          </a:p>
          <a:p>
            <a:endParaRPr lang="sv-SE" dirty="0">
              <a:latin typeface="Times"/>
              <a:cs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5400" b="1" dirty="0" smtClean="0"/>
              <a:t>Grunden är tro på </a:t>
            </a:r>
            <a:r>
              <a:rPr lang="sv-SE" sz="5400" b="1" i="1" dirty="0" smtClean="0"/>
              <a:t>avskräckning</a:t>
            </a:r>
            <a:endParaRPr lang="sv-SE" sz="5400" b="1" i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 smtClean="0"/>
          </a:p>
          <a:p>
            <a:pPr>
              <a:buNone/>
            </a:pPr>
            <a:r>
              <a:rPr lang="sv-SE" b="1" dirty="0" smtClean="0"/>
              <a:t>Gammal maktpolitik som lett till den situation</a:t>
            </a:r>
          </a:p>
          <a:p>
            <a:pPr>
              <a:buNone/>
            </a:pPr>
            <a:r>
              <a:rPr lang="sv-SE" b="1" dirty="0" smtClean="0"/>
              <a:t>som vi nu befinner oss </a:t>
            </a:r>
            <a:r>
              <a:rPr lang="sv-SE" dirty="0" smtClean="0"/>
              <a:t>i. Denna kan ställas mot</a:t>
            </a:r>
          </a:p>
          <a:p>
            <a:pPr>
              <a:buNone/>
            </a:pPr>
            <a:r>
              <a:rPr lang="sv-SE" dirty="0" smtClean="0"/>
              <a:t>samarbete, icke-hot, gemensam säkerhet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 smtClean="0"/>
          </a:p>
          <a:p>
            <a:pPr algn="ctr">
              <a:buNone/>
            </a:pPr>
            <a:r>
              <a:rPr lang="sv-SE" sz="6600" b="1" dirty="0" smtClean="0"/>
              <a:t>Säkerhet</a:t>
            </a:r>
            <a:endParaRPr lang="sv-SE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8229600" cy="5867400"/>
          </a:xfrm>
        </p:spPr>
        <p:txBody>
          <a:bodyPr>
            <a:normAutofit fontScale="90000"/>
          </a:bodyPr>
          <a:lstStyle/>
          <a:p>
            <a:pPr marL="258763">
              <a:buFont typeface="Wingdings" charset="2"/>
              <a:buChar char="q"/>
            </a:pPr>
            <a:r>
              <a:rPr lang="sv-SE" dirty="0" smtClean="0">
                <a:latin typeface="Times"/>
                <a:cs typeface="Times"/>
              </a:rPr>
              <a:t/>
            </a:r>
            <a:br>
              <a:rPr lang="sv-SE" dirty="0" smtClean="0">
                <a:latin typeface="Times"/>
                <a:cs typeface="Times"/>
              </a:rPr>
            </a:br>
            <a:r>
              <a:rPr lang="sv-SE" sz="3111" dirty="0" smtClean="0">
                <a:latin typeface="Times"/>
                <a:cs typeface="Times"/>
              </a:rPr>
              <a:t/>
            </a:r>
            <a:br>
              <a:rPr lang="sv-SE" sz="3111" dirty="0" smtClean="0">
                <a:latin typeface="Times"/>
                <a:cs typeface="Times"/>
              </a:rPr>
            </a:br>
            <a:r>
              <a:rPr lang="sv-SE" dirty="0" smtClean="0">
                <a:latin typeface="Times"/>
                <a:cs typeface="Times"/>
              </a:rPr>
              <a:t/>
            </a:r>
            <a:br>
              <a:rPr lang="sv-SE" dirty="0" smtClean="0">
                <a:latin typeface="Times"/>
                <a:cs typeface="Times"/>
              </a:rPr>
            </a:br>
            <a:r>
              <a:rPr lang="sv-SE" b="1" dirty="0" smtClean="0">
                <a:latin typeface="Times"/>
                <a:cs typeface="Times"/>
              </a:rPr>
              <a:t>John W. Burton </a:t>
            </a:r>
            <a:r>
              <a:rPr lang="sv-SE" dirty="0" smtClean="0">
                <a:latin typeface="Times"/>
                <a:cs typeface="Times"/>
              </a:rPr>
              <a:t/>
            </a:r>
            <a:br>
              <a:rPr lang="sv-SE" dirty="0" smtClean="0">
                <a:latin typeface="Times"/>
                <a:cs typeface="Times"/>
              </a:rPr>
            </a:br>
            <a:r>
              <a:rPr lang="sv-SE" sz="3111" b="1" i="1" dirty="0" err="1" smtClean="0">
                <a:latin typeface="Times"/>
                <a:cs typeface="Times"/>
              </a:rPr>
              <a:t>Conflict</a:t>
            </a:r>
            <a:r>
              <a:rPr lang="sv-SE" sz="3111" b="1" i="1" dirty="0" smtClean="0">
                <a:latin typeface="Times"/>
                <a:cs typeface="Times"/>
              </a:rPr>
              <a:t>: Resolution and </a:t>
            </a:r>
            <a:r>
              <a:rPr lang="sv-SE" sz="3111" b="1" i="1" dirty="0" err="1" smtClean="0">
                <a:latin typeface="Times"/>
                <a:cs typeface="Times"/>
              </a:rPr>
              <a:t>Provention</a:t>
            </a:r>
            <a:r>
              <a:rPr lang="sv-SE" sz="3111" b="1" i="1" dirty="0" smtClean="0">
                <a:latin typeface="Times"/>
                <a:cs typeface="Times"/>
              </a:rPr>
              <a:t>, 1990 </a:t>
            </a:r>
            <a:br>
              <a:rPr lang="sv-SE" sz="3111" b="1" i="1" dirty="0" smtClean="0">
                <a:latin typeface="Times"/>
                <a:cs typeface="Times"/>
              </a:rPr>
            </a:br>
            <a:r>
              <a:rPr lang="sv-SE" sz="3111" dirty="0" smtClean="0">
                <a:latin typeface="Times"/>
                <a:cs typeface="Times"/>
              </a:rPr>
              <a:t/>
            </a:r>
            <a:br>
              <a:rPr lang="sv-SE" sz="3111" dirty="0" smtClean="0">
                <a:latin typeface="Times"/>
                <a:cs typeface="Times"/>
              </a:rPr>
            </a:br>
            <a:r>
              <a:rPr lang="sv-SE" sz="3111" dirty="0" smtClean="0">
                <a:latin typeface="Times"/>
                <a:cs typeface="Times"/>
              </a:rPr>
              <a:t/>
            </a:r>
            <a:br>
              <a:rPr lang="sv-SE" sz="3111" dirty="0" smtClean="0">
                <a:latin typeface="Times"/>
                <a:cs typeface="Times"/>
              </a:rPr>
            </a:br>
            <a:r>
              <a:rPr lang="sv-SE" sz="4000" b="1" dirty="0" smtClean="0">
                <a:latin typeface="Times"/>
                <a:cs typeface="Times"/>
              </a:rPr>
              <a:t>Human </a:t>
            </a:r>
            <a:r>
              <a:rPr lang="sv-SE" sz="4000" b="1" dirty="0" err="1" smtClean="0">
                <a:latin typeface="Times"/>
                <a:cs typeface="Times"/>
              </a:rPr>
              <a:t>Needs</a:t>
            </a:r>
            <a:r>
              <a:rPr lang="sv-SE" sz="4000" b="1" dirty="0" smtClean="0">
                <a:latin typeface="Times"/>
                <a:cs typeface="Times"/>
              </a:rPr>
              <a:t> </a:t>
            </a:r>
            <a:r>
              <a:rPr lang="sv-SE" sz="4000" b="1" dirty="0" err="1" smtClean="0">
                <a:latin typeface="Times"/>
                <a:cs typeface="Times"/>
              </a:rPr>
              <a:t>Theory</a:t>
            </a:r>
            <a:r>
              <a:rPr lang="sv-SE" sz="4000" b="1" dirty="0" smtClean="0">
                <a:latin typeface="Times"/>
                <a:cs typeface="Times"/>
              </a:rPr>
              <a:t>, </a:t>
            </a:r>
            <a:r>
              <a:rPr lang="sv-SE" sz="4000" dirty="0" smtClean="0">
                <a:latin typeface="Times"/>
                <a:cs typeface="Times"/>
              </a:rPr>
              <a:t>1978</a:t>
            </a:r>
            <a:r>
              <a:rPr lang="sv-SE" sz="3111" dirty="0" smtClean="0">
                <a:latin typeface="Times"/>
                <a:cs typeface="Times"/>
              </a:rPr>
              <a:t/>
            </a:r>
            <a:br>
              <a:rPr lang="sv-SE" sz="3111" dirty="0" smtClean="0">
                <a:latin typeface="Times"/>
                <a:cs typeface="Times"/>
              </a:rPr>
            </a:br>
            <a:r>
              <a:rPr lang="sv-SE" sz="3556" dirty="0" smtClean="0">
                <a:latin typeface="Times"/>
                <a:cs typeface="Times"/>
              </a:rPr>
              <a:t>Avskräckning fungerar inte då grundläggande 	mänskliga behov hotas, ”</a:t>
            </a:r>
            <a:r>
              <a:rPr lang="sv-SE" sz="3556" dirty="0" err="1" smtClean="0">
                <a:latin typeface="Times"/>
                <a:cs typeface="Times"/>
              </a:rPr>
              <a:t>deep-rooted</a:t>
            </a:r>
            <a:r>
              <a:rPr lang="sv-SE" sz="3556" dirty="0" smtClean="0">
                <a:latin typeface="Times"/>
                <a:cs typeface="Times"/>
              </a:rPr>
              <a:t> </a:t>
            </a:r>
            <a:r>
              <a:rPr lang="sv-SE" sz="3556" dirty="0" err="1" smtClean="0">
                <a:latin typeface="Times"/>
                <a:cs typeface="Times"/>
              </a:rPr>
              <a:t>conflicts</a:t>
            </a:r>
            <a:r>
              <a:rPr lang="sv-SE" sz="3556" dirty="0" smtClean="0">
                <a:latin typeface="Times"/>
                <a:cs typeface="Times"/>
              </a:rPr>
              <a:t>” </a:t>
            </a:r>
            <a:r>
              <a:rPr lang="sv-SE" sz="3556" i="1" dirty="0" smtClean="0">
                <a:latin typeface="Times"/>
                <a:cs typeface="Times"/>
              </a:rPr>
              <a:t> </a:t>
            </a:r>
            <a:br>
              <a:rPr lang="sv-SE" sz="3556" i="1" dirty="0" smtClean="0">
                <a:latin typeface="Times"/>
                <a:cs typeface="Times"/>
              </a:rPr>
            </a:br>
            <a:r>
              <a:rPr lang="sv-SE" sz="3556" dirty="0" smtClean="0">
                <a:latin typeface="Zapf Dingbats"/>
                <a:ea typeface="Zapf Dingbats"/>
                <a:cs typeface="Zapf Dingbats"/>
              </a:rPr>
              <a:t>★</a:t>
            </a:r>
            <a:r>
              <a:rPr lang="sv-SE" sz="3556" i="1" dirty="0" smtClean="0">
                <a:latin typeface="Times"/>
                <a:cs typeface="Times"/>
              </a:rPr>
              <a:t/>
            </a:r>
            <a:br>
              <a:rPr lang="sv-SE" sz="3556" i="1" dirty="0" smtClean="0">
                <a:latin typeface="Times"/>
                <a:cs typeface="Times"/>
              </a:rPr>
            </a:br>
            <a:r>
              <a:rPr lang="sv-SE" sz="3556" dirty="0" smtClean="0">
                <a:latin typeface="Times"/>
                <a:cs typeface="Times"/>
              </a:rPr>
              <a:t>Stora likheter mellan konflikter globalt och lokalt</a:t>
            </a:r>
            <a:br>
              <a:rPr lang="sv-SE" sz="3556" dirty="0" smtClean="0">
                <a:latin typeface="Times"/>
                <a:cs typeface="Times"/>
              </a:rPr>
            </a:br>
            <a:r>
              <a:rPr lang="sv-SE" sz="3111" dirty="0" smtClean="0">
                <a:latin typeface="Times"/>
                <a:cs typeface="Times"/>
              </a:rPr>
              <a:t/>
            </a:r>
            <a:br>
              <a:rPr lang="sv-SE" sz="3111" dirty="0" smtClean="0">
                <a:latin typeface="Times"/>
                <a:cs typeface="Times"/>
              </a:rPr>
            </a:br>
            <a:r>
              <a:rPr lang="sv-SE" sz="3111" i="1" dirty="0" smtClean="0">
                <a:latin typeface="Times"/>
                <a:cs typeface="Times"/>
              </a:rPr>
              <a:t/>
            </a:r>
            <a:br>
              <a:rPr lang="sv-SE" sz="3111" i="1" dirty="0" smtClean="0">
                <a:latin typeface="Times"/>
                <a:cs typeface="Times"/>
              </a:rPr>
            </a:br>
            <a:r>
              <a:rPr lang="sv-SE" sz="3111" i="1" dirty="0" smtClean="0">
                <a:latin typeface="Times"/>
                <a:cs typeface="Times"/>
              </a:rPr>
              <a:t/>
            </a:r>
            <a:br>
              <a:rPr lang="sv-SE" sz="3111" i="1" dirty="0" smtClean="0">
                <a:latin typeface="Times"/>
                <a:cs typeface="Times"/>
              </a:rPr>
            </a:br>
            <a:r>
              <a:rPr lang="sv-SE" sz="3111" i="1" dirty="0" smtClean="0">
                <a:latin typeface="Times"/>
                <a:cs typeface="Times"/>
              </a:rPr>
              <a:t/>
            </a:r>
            <a:br>
              <a:rPr lang="sv-SE" sz="3111" i="1" dirty="0" smtClean="0">
                <a:latin typeface="Times"/>
                <a:cs typeface="Times"/>
              </a:rPr>
            </a:br>
            <a:r>
              <a:rPr lang="sv-SE" sz="3111" i="1" dirty="0" smtClean="0">
                <a:latin typeface="Times"/>
                <a:cs typeface="Times"/>
              </a:rPr>
              <a:t/>
            </a:r>
            <a:br>
              <a:rPr lang="sv-SE" sz="3111" i="1" dirty="0" smtClean="0">
                <a:latin typeface="Times"/>
                <a:cs typeface="Times"/>
              </a:rPr>
            </a:br>
            <a:endParaRPr lang="sv-SE" sz="3111" dirty="0">
              <a:latin typeface="Times"/>
              <a:cs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04800"/>
            <a:ext cx="8229600" cy="1722438"/>
          </a:xfrm>
        </p:spPr>
        <p:txBody>
          <a:bodyPr>
            <a:normAutofit/>
          </a:bodyPr>
          <a:lstStyle/>
          <a:p>
            <a:pPr eaLnBrk="1" hangingPunct="1"/>
            <a:r>
              <a:rPr lang="sv-SE" sz="3200" b="1" dirty="0">
                <a:latin typeface="Times"/>
                <a:ea typeface="ＭＳ Ｐゴシック" pitchFamily="-110" charset="-128"/>
                <a:cs typeface="Times"/>
              </a:rPr>
              <a:t>Grundläggande</a:t>
            </a:r>
            <a:r>
              <a:rPr lang="sv-SE" sz="3200" b="1" dirty="0">
                <a:ea typeface="ＭＳ Ｐゴシック" pitchFamily="-110" charset="-128"/>
                <a:cs typeface="ＭＳ Ｐゴシック" pitchFamily="-110" charset="-128"/>
              </a:rPr>
              <a:t> mänskliga behov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543800" cy="5715000"/>
          </a:xfrm>
        </p:spPr>
        <p:txBody>
          <a:bodyPr>
            <a:noAutofit/>
          </a:bodyPr>
          <a:lstStyle/>
          <a:p>
            <a:pPr eaLnBrk="1" hangingPunct="1"/>
            <a:r>
              <a:rPr lang="sv-SE" sz="2800" b="1" i="1" dirty="0">
                <a:latin typeface="Times"/>
                <a:ea typeface="Times New Roman" pitchFamily="-110" charset="0"/>
                <a:cs typeface="Times"/>
              </a:rPr>
              <a:t>Kroppsliga behov:</a:t>
            </a:r>
            <a:r>
              <a:rPr lang="sv-SE" sz="2800" dirty="0">
                <a:latin typeface="Times"/>
                <a:ea typeface="Times New Roman" pitchFamily="-110" charset="0"/>
                <a:cs typeface="Times"/>
              </a:rPr>
              <a:t> Mat, dryck, sömn, vila, lagom temperatur, rörelse</a:t>
            </a:r>
          </a:p>
          <a:p>
            <a:pPr eaLnBrk="1" hangingPunct="1"/>
            <a:r>
              <a:rPr lang="sv-SE" sz="2800" b="1" i="1" dirty="0">
                <a:latin typeface="Times"/>
                <a:ea typeface="Times New Roman" pitchFamily="-110" charset="0"/>
                <a:cs typeface="Times"/>
              </a:rPr>
              <a:t>Trygghet och säkerhet</a:t>
            </a:r>
          </a:p>
          <a:p>
            <a:pPr eaLnBrk="1" hangingPunct="1"/>
            <a:r>
              <a:rPr lang="sv-SE" sz="2800" b="1" i="1" dirty="0">
                <a:latin typeface="Times"/>
                <a:ea typeface="Times New Roman" pitchFamily="-110" charset="0"/>
                <a:cs typeface="Times"/>
              </a:rPr>
              <a:t>Kärlek och tillgivenhet</a:t>
            </a:r>
            <a:r>
              <a:rPr lang="sv-SE" sz="2800" b="1" i="1" dirty="0">
                <a:latin typeface="Times"/>
                <a:ea typeface="ＭＳ Ｐゴシック" pitchFamily="-110" charset="-128"/>
                <a:cs typeface="Times"/>
              </a:rPr>
              <a:t> </a:t>
            </a:r>
          </a:p>
          <a:p>
            <a:pPr eaLnBrk="1" hangingPunct="1"/>
            <a:r>
              <a:rPr lang="sv-SE" sz="2800" b="1" i="1" dirty="0">
                <a:latin typeface="Times"/>
                <a:ea typeface="Times New Roman" pitchFamily="-110" charset="0"/>
                <a:cs typeface="Times"/>
              </a:rPr>
              <a:t>Känsla av eget värde, identitet</a:t>
            </a:r>
          </a:p>
          <a:p>
            <a:pPr eaLnBrk="1" hangingPunct="1"/>
            <a:r>
              <a:rPr lang="sv-SE" sz="2800" b="1" i="1" dirty="0">
                <a:latin typeface="Times"/>
                <a:ea typeface="Times New Roman" pitchFamily="-110" charset="0"/>
                <a:cs typeface="Times"/>
              </a:rPr>
              <a:t>Tillhörighet till gruppen</a:t>
            </a:r>
          </a:p>
          <a:p>
            <a:pPr eaLnBrk="1" hangingPunct="1"/>
            <a:r>
              <a:rPr lang="sv-SE" sz="2800" b="1" i="1" dirty="0">
                <a:latin typeface="Times"/>
                <a:ea typeface="Times New Roman" pitchFamily="-110" charset="0"/>
                <a:cs typeface="Times"/>
              </a:rPr>
              <a:t>Mening och förståelse</a:t>
            </a:r>
          </a:p>
          <a:p>
            <a:pPr eaLnBrk="1" hangingPunct="1"/>
            <a:r>
              <a:rPr lang="sv-SE" sz="2800" b="1" i="1" dirty="0">
                <a:latin typeface="Times"/>
                <a:ea typeface="Times New Roman" pitchFamily="-110" charset="0"/>
                <a:cs typeface="Times"/>
              </a:rPr>
              <a:t>Delaktighet</a:t>
            </a:r>
          </a:p>
          <a:p>
            <a:pPr eaLnBrk="1" hangingPunct="1"/>
            <a:r>
              <a:rPr lang="sv-SE" sz="2800" b="1" i="1" dirty="0">
                <a:latin typeface="Times"/>
                <a:ea typeface="Times New Roman" pitchFamily="-110" charset="0"/>
                <a:cs typeface="Times"/>
              </a:rPr>
              <a:t>Glädje</a:t>
            </a:r>
          </a:p>
          <a:p>
            <a:pPr eaLnBrk="1" hangingPunct="1"/>
            <a:r>
              <a:rPr lang="sv-SE" sz="2800" b="1" i="1" dirty="0" smtClean="0">
                <a:latin typeface="Times"/>
                <a:ea typeface="Times New Roman" pitchFamily="-110" charset="0"/>
                <a:cs typeface="Times"/>
              </a:rPr>
              <a:t>Rättvisa</a:t>
            </a:r>
          </a:p>
          <a:p>
            <a:pPr eaLnBrk="1" hangingPunct="1"/>
            <a:r>
              <a:rPr lang="sv-SE" sz="2800" b="1" i="1" dirty="0" smtClean="0">
                <a:latin typeface="Times"/>
                <a:ea typeface="Times New Roman" pitchFamily="-110" charset="0"/>
                <a:cs typeface="Times"/>
              </a:rPr>
              <a:t>Kontroll </a:t>
            </a:r>
            <a:r>
              <a:rPr lang="sv-SE" sz="2800" i="1" dirty="0" smtClean="0">
                <a:latin typeface="Times"/>
                <a:ea typeface="Times New Roman" pitchFamily="-110" charset="0"/>
                <a:cs typeface="Times"/>
              </a:rPr>
              <a:t>(tillfredsställer andra behov)</a:t>
            </a:r>
            <a:endParaRPr lang="sv-SE" sz="2800" b="1" i="1" dirty="0" smtClean="0">
              <a:latin typeface="Times"/>
              <a:ea typeface="Times New Roman" pitchFamily="-110" charset="0"/>
              <a:cs typeface="Times"/>
            </a:endParaRPr>
          </a:p>
          <a:p>
            <a:pPr eaLnBrk="1" hangingPunct="1">
              <a:buFontTx/>
              <a:buNone/>
            </a:pPr>
            <a:endParaRPr lang="sv-SE" sz="2800" dirty="0">
              <a:latin typeface="Times"/>
              <a:ea typeface="ＭＳ Ｐゴシック" pitchFamily="-110" charset="-128"/>
              <a:cs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sv-SE" sz="1800" b="1" dirty="0">
                <a:ea typeface="Times" pitchFamily="-110" charset="0"/>
                <a:cs typeface="Times" pitchFamily="-110" charset="0"/>
              </a:rPr>
              <a:t/>
            </a:r>
            <a:br>
              <a:rPr lang="sv-SE" sz="1800" b="1" dirty="0">
                <a:ea typeface="Times" pitchFamily="-110" charset="0"/>
                <a:cs typeface="Times" pitchFamily="-110" charset="0"/>
              </a:rPr>
            </a:br>
            <a:r>
              <a:rPr lang="sv-SE" sz="1800" b="1" dirty="0">
                <a:ea typeface="Times" pitchFamily="-110" charset="0"/>
                <a:cs typeface="Times" pitchFamily="-110" charset="0"/>
              </a:rPr>
              <a:t/>
            </a:r>
            <a:br>
              <a:rPr lang="sv-SE" sz="1800" b="1" dirty="0">
                <a:ea typeface="Times" pitchFamily="-110" charset="0"/>
                <a:cs typeface="Times" pitchFamily="-110" charset="0"/>
              </a:rPr>
            </a:br>
            <a:r>
              <a:rPr lang="sv-SE" sz="1800" b="1" dirty="0">
                <a:ea typeface="Times" pitchFamily="-110" charset="0"/>
                <a:cs typeface="Times" pitchFamily="-110" charset="0"/>
              </a:rPr>
              <a:t/>
            </a:r>
            <a:br>
              <a:rPr lang="sv-SE" sz="1800" b="1" dirty="0">
                <a:ea typeface="Times" pitchFamily="-110" charset="0"/>
                <a:cs typeface="Times" pitchFamily="-110" charset="0"/>
              </a:rPr>
            </a:br>
            <a:r>
              <a:rPr lang="sv-SE" sz="1800" b="1" dirty="0">
                <a:latin typeface="Times"/>
                <a:ea typeface="Times" pitchFamily="-110" charset="0"/>
                <a:cs typeface="Times"/>
              </a:rPr>
              <a:t/>
            </a:r>
            <a:br>
              <a:rPr lang="sv-SE" sz="1800" b="1" dirty="0">
                <a:latin typeface="Times"/>
                <a:ea typeface="Times" pitchFamily="-110" charset="0"/>
                <a:cs typeface="Times"/>
              </a:rPr>
            </a:br>
            <a:r>
              <a:rPr lang="sv-SE" sz="2400" b="1" dirty="0">
                <a:latin typeface="Times"/>
                <a:ea typeface="Times" pitchFamily="-110" charset="0"/>
                <a:cs typeface="Times"/>
              </a:rPr>
              <a:t>Konflikttrappan: Att göra det värre – att göra det bättre</a:t>
            </a:r>
            <a:r>
              <a:rPr lang="sv-SE" sz="2400" dirty="0">
                <a:latin typeface="Times"/>
                <a:ea typeface="Times" pitchFamily="-110" charset="0"/>
                <a:cs typeface="Times"/>
              </a:rPr>
              <a:t> </a:t>
            </a:r>
            <a:r>
              <a:rPr lang="sv-SE" sz="2400" dirty="0">
                <a:ea typeface="Times" pitchFamily="-110" charset="0"/>
                <a:cs typeface="Times" pitchFamily="-110" charset="0"/>
              </a:rPr>
              <a:t/>
            </a:r>
            <a:br>
              <a:rPr lang="sv-SE" sz="2400" dirty="0">
                <a:ea typeface="Times" pitchFamily="-110" charset="0"/>
                <a:cs typeface="Times" pitchFamily="-110" charset="0"/>
              </a:rPr>
            </a:br>
            <a:r>
              <a:rPr lang="sv-SE" sz="1800" dirty="0">
                <a:ea typeface="Times" pitchFamily="-110" charset="0"/>
                <a:cs typeface="Times" pitchFamily="-110" charset="0"/>
              </a:rPr>
              <a:t/>
            </a:r>
            <a:br>
              <a:rPr lang="sv-SE" sz="1800" dirty="0">
                <a:ea typeface="Times" pitchFamily="-110" charset="0"/>
                <a:cs typeface="Times" pitchFamily="-110" charset="0"/>
              </a:rPr>
            </a:br>
            <a:r>
              <a:rPr lang="sv-SE" sz="1800" dirty="0">
                <a:latin typeface="Times"/>
                <a:ea typeface="Times" pitchFamily="-110" charset="0"/>
                <a:cs typeface="Times"/>
              </a:rPr>
              <a:t>Efter  ”</a:t>
            </a:r>
            <a:r>
              <a:rPr lang="sv-SE" sz="1800" dirty="0" err="1">
                <a:latin typeface="Times"/>
                <a:ea typeface="Times" pitchFamily="-110" charset="0"/>
                <a:cs typeface="Times"/>
              </a:rPr>
              <a:t>Grib</a:t>
            </a:r>
            <a:r>
              <a:rPr lang="sv-SE" sz="1800" dirty="0">
                <a:latin typeface="Times"/>
                <a:ea typeface="Times" pitchFamily="-110" charset="0"/>
                <a:cs typeface="Times"/>
              </a:rPr>
              <a:t> konflikten – om konstruktiv </a:t>
            </a:r>
            <a:r>
              <a:rPr lang="sv-SE" sz="1800" dirty="0" err="1">
                <a:latin typeface="Times"/>
                <a:ea typeface="Times" pitchFamily="-110" charset="0"/>
                <a:cs typeface="Times"/>
              </a:rPr>
              <a:t>konflikthåndtering</a:t>
            </a:r>
            <a:r>
              <a:rPr lang="sv-SE" sz="1800" dirty="0">
                <a:latin typeface="Times"/>
                <a:ea typeface="Times" pitchFamily="-110" charset="0"/>
                <a:cs typeface="Times"/>
              </a:rPr>
              <a:t> i skolen”</a:t>
            </a:r>
            <a:br>
              <a:rPr lang="sv-SE" sz="1800" dirty="0">
                <a:latin typeface="Times"/>
                <a:ea typeface="Times" pitchFamily="-110" charset="0"/>
                <a:cs typeface="Times"/>
              </a:rPr>
            </a:br>
            <a:r>
              <a:rPr lang="sv-SE" sz="1800" dirty="0">
                <a:latin typeface="Times"/>
                <a:ea typeface="Times" pitchFamily="-110" charset="0"/>
                <a:cs typeface="Times"/>
              </a:rPr>
              <a:t>Det </a:t>
            </a:r>
            <a:r>
              <a:rPr lang="sv-SE" sz="1800" dirty="0" err="1">
                <a:latin typeface="Times"/>
                <a:ea typeface="Times" pitchFamily="-110" charset="0"/>
                <a:cs typeface="Times"/>
              </a:rPr>
              <a:t>Kriminalpraeventive</a:t>
            </a:r>
            <a:r>
              <a:rPr lang="sv-SE" sz="1800" dirty="0">
                <a:latin typeface="Times"/>
                <a:ea typeface="Times" pitchFamily="-110" charset="0"/>
                <a:cs typeface="Times"/>
              </a:rPr>
              <a:t> Råd i samarbete med Centrum for </a:t>
            </a:r>
            <a:r>
              <a:rPr lang="sv-SE" sz="1800" dirty="0" err="1">
                <a:latin typeface="Times"/>
                <a:ea typeface="Times" pitchFamily="-110" charset="0"/>
                <a:cs typeface="Times"/>
              </a:rPr>
              <a:t>Konfliktloesning</a:t>
            </a:r>
            <a:r>
              <a:rPr lang="sv-SE" sz="1800" dirty="0">
                <a:latin typeface="Times"/>
                <a:ea typeface="Times" pitchFamily="-110" charset="0"/>
                <a:cs typeface="Times"/>
              </a:rPr>
              <a:t>, Lotte Christy</a:t>
            </a:r>
            <a:r>
              <a:rPr lang="sv-SE" sz="1600" dirty="0">
                <a:ea typeface="Times" pitchFamily="-110" charset="0"/>
                <a:cs typeface="Times" pitchFamily="-110" charset="0"/>
              </a:rPr>
              <a:t/>
            </a:r>
            <a:br>
              <a:rPr lang="sv-SE" sz="1600" dirty="0">
                <a:ea typeface="Times" pitchFamily="-110" charset="0"/>
                <a:cs typeface="Times" pitchFamily="-110" charset="0"/>
              </a:rPr>
            </a:br>
            <a:endParaRPr lang="sv-SE" sz="1600" dirty="0">
              <a:ea typeface="Times" pitchFamily="-110" charset="0"/>
              <a:cs typeface="Times" pitchFamily="-110" charset="0"/>
            </a:endParaRPr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762000" y="1905000"/>
          <a:ext cx="7848600" cy="4471988"/>
        </p:xfrm>
        <a:graphic>
          <a:graphicData uri="http://schemas.openxmlformats.org/presentationml/2006/ole">
            <p:oleObj spid="_x0000_s30722" name="Dokument" r:id="rId4" imgW="7324603" imgH="4173566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 txBox="1">
            <a:spLocks noChangeArrowheads="1"/>
          </p:cNvSpPr>
          <p:nvPr/>
        </p:nvSpPr>
        <p:spPr bwMode="auto">
          <a:xfrm>
            <a:off x="685800" y="533400"/>
            <a:ext cx="4122738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sv-SE" sz="2800" b="1" dirty="0">
                <a:latin typeface="Times" pitchFamily="-110" charset="0"/>
              </a:rPr>
              <a:t>Maktparadigmet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endParaRPr lang="sv-SE" sz="2000" i="1" dirty="0">
              <a:latin typeface="Times" pitchFamily="-110" charset="0"/>
            </a:endParaRPr>
          </a:p>
          <a:p>
            <a:pPr marL="342900" indent="-342900">
              <a:lnSpc>
                <a:spcPct val="90000"/>
              </a:lnSpc>
            </a:pPr>
            <a:r>
              <a:rPr lang="sv-SE" sz="2400" b="1" i="1" dirty="0">
                <a:latin typeface="Times" pitchFamily="-110" charset="0"/>
              </a:rPr>
              <a:t>Konflikter</a:t>
            </a:r>
            <a:r>
              <a:rPr lang="sv-SE" sz="2400" b="1" dirty="0">
                <a:latin typeface="Times" pitchFamily="-110" charset="0"/>
              </a:rPr>
              <a:t> </a:t>
            </a:r>
            <a:r>
              <a:rPr lang="sv-SE" sz="2400" dirty="0">
                <a:latin typeface="Times" pitchFamily="-110" charset="0"/>
              </a:rPr>
              <a:t>något negativt.</a:t>
            </a:r>
          </a:p>
          <a:p>
            <a:pPr marL="342900" indent="-342900">
              <a:lnSpc>
                <a:spcPct val="90000"/>
              </a:lnSpc>
            </a:pPr>
            <a:endParaRPr lang="sv-SE" sz="2400" i="1" dirty="0">
              <a:latin typeface="Times" pitchFamily="-110" charset="0"/>
            </a:endParaRPr>
          </a:p>
          <a:p>
            <a:pPr marL="342900" indent="-342900">
              <a:lnSpc>
                <a:spcPct val="90000"/>
              </a:lnSpc>
            </a:pPr>
            <a:r>
              <a:rPr lang="sv-SE" sz="2400" b="1" i="1" dirty="0">
                <a:latin typeface="Times" pitchFamily="-110" charset="0"/>
              </a:rPr>
              <a:t>Analysenhet:</a:t>
            </a:r>
            <a:r>
              <a:rPr lang="sv-SE" sz="2400" b="1" dirty="0">
                <a:latin typeface="Times" pitchFamily="-110" charset="0"/>
              </a:rPr>
              <a:t> </a:t>
            </a:r>
            <a:r>
              <a:rPr lang="sv-SE" sz="2400" dirty="0">
                <a:latin typeface="Times" pitchFamily="-110" charset="0"/>
              </a:rPr>
              <a:t>strukturer och</a:t>
            </a:r>
          </a:p>
          <a:p>
            <a:pPr marL="342900" indent="-342900">
              <a:lnSpc>
                <a:spcPct val="90000"/>
              </a:lnSpc>
            </a:pPr>
            <a:r>
              <a:rPr lang="sv-SE" sz="2400" dirty="0">
                <a:latin typeface="Times" pitchFamily="-110" charset="0"/>
              </a:rPr>
              <a:t>institutioner.</a:t>
            </a:r>
          </a:p>
          <a:p>
            <a:pPr marL="342900" indent="-342900">
              <a:lnSpc>
                <a:spcPct val="90000"/>
              </a:lnSpc>
            </a:pPr>
            <a:endParaRPr lang="sv-SE" sz="2400" i="1" dirty="0">
              <a:latin typeface="Times" pitchFamily="-110" charset="0"/>
            </a:endParaRPr>
          </a:p>
          <a:p>
            <a:pPr marL="342900" indent="-342900">
              <a:lnSpc>
                <a:spcPct val="90000"/>
              </a:lnSpc>
            </a:pPr>
            <a:r>
              <a:rPr lang="sv-SE" sz="2400" b="1" i="1" dirty="0">
                <a:latin typeface="Times" pitchFamily="-110" charset="0"/>
              </a:rPr>
              <a:t>Mikro- och makronivåer</a:t>
            </a:r>
          </a:p>
          <a:p>
            <a:pPr marL="342900" indent="-342900">
              <a:lnSpc>
                <a:spcPct val="90000"/>
              </a:lnSpc>
            </a:pPr>
            <a:r>
              <a:rPr lang="sv-SE" sz="2400" dirty="0">
                <a:latin typeface="Times" pitchFamily="-110" charset="0"/>
              </a:rPr>
              <a:t>ses som helt skilda.</a:t>
            </a:r>
          </a:p>
          <a:p>
            <a:pPr marL="342900" indent="-342900">
              <a:lnSpc>
                <a:spcPct val="90000"/>
              </a:lnSpc>
            </a:pPr>
            <a:endParaRPr lang="sv-SE" sz="2400" dirty="0">
              <a:latin typeface="Times" pitchFamily="-110" charset="0"/>
            </a:endParaRPr>
          </a:p>
          <a:p>
            <a:pPr marL="342900" indent="-342900">
              <a:lnSpc>
                <a:spcPct val="90000"/>
              </a:lnSpc>
            </a:pPr>
            <a:r>
              <a:rPr lang="sv-SE" sz="2400" b="1" i="1" dirty="0">
                <a:latin typeface="Times" pitchFamily="-110" charset="0"/>
              </a:rPr>
              <a:t>Problemet ligger i </a:t>
            </a:r>
          </a:p>
          <a:p>
            <a:pPr>
              <a:lnSpc>
                <a:spcPct val="90000"/>
              </a:lnSpc>
            </a:pPr>
            <a:r>
              <a:rPr lang="sv-SE" sz="2400" dirty="0">
                <a:latin typeface="Times" pitchFamily="-110" charset="0"/>
              </a:rPr>
              <a:t>människans natur, brist </a:t>
            </a:r>
            <a:r>
              <a:rPr lang="sv-SE" sz="2400" dirty="0" smtClean="0">
                <a:latin typeface="Times" pitchFamily="-110" charset="0"/>
              </a:rPr>
              <a:t>på resurser</a:t>
            </a:r>
            <a:r>
              <a:rPr lang="sv-SE" sz="2400" dirty="0">
                <a:latin typeface="Times" pitchFamily="-110" charset="0"/>
              </a:rPr>
              <a:t> </a:t>
            </a:r>
            <a:r>
              <a:rPr lang="sv-SE" sz="2400" i="1" dirty="0" smtClean="0">
                <a:latin typeface="Times" pitchFamily="-110" charset="0"/>
              </a:rPr>
              <a:t>och </a:t>
            </a:r>
            <a:r>
              <a:rPr lang="sv-SE" sz="2400" dirty="0">
                <a:latin typeface="Times" pitchFamily="-110" charset="0"/>
              </a:rPr>
              <a:t>strukturer.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endParaRPr lang="sv-SE" sz="2000" i="1" dirty="0" smtClean="0">
              <a:latin typeface="Times" pitchFamily="-110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endParaRPr lang="sv-SE" sz="2000" i="1" dirty="0" smtClean="0">
              <a:latin typeface="Times" pitchFamily="-110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endParaRPr lang="sv-SE" sz="2000" i="1" dirty="0" smtClean="0">
              <a:latin typeface="Times" pitchFamily="-110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sv-SE" sz="2000" i="1" dirty="0">
              <a:latin typeface="Times" pitchFamily="-110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endParaRPr lang="sv-SE" sz="2000" dirty="0"/>
          </a:p>
        </p:txBody>
      </p:sp>
      <p:sp>
        <p:nvSpPr>
          <p:cNvPr id="16387" name="Rectangle 4"/>
          <p:cNvSpPr txBox="1">
            <a:spLocks noChangeArrowheads="1"/>
          </p:cNvSpPr>
          <p:nvPr/>
        </p:nvSpPr>
        <p:spPr bwMode="auto">
          <a:xfrm>
            <a:off x="4800600" y="533400"/>
            <a:ext cx="4343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sv-SE" sz="2800" b="1" dirty="0" smtClean="0">
                <a:latin typeface="Times" pitchFamily="-110" charset="0"/>
              </a:rPr>
              <a:t>Det nya paradigmet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sv-SE" sz="2000" dirty="0" smtClean="0">
              <a:latin typeface="Times" pitchFamily="-110" charset="0"/>
            </a:endParaRPr>
          </a:p>
          <a:p>
            <a:pPr marL="342900" indent="-342900">
              <a:lnSpc>
                <a:spcPct val="90000"/>
              </a:lnSpc>
            </a:pPr>
            <a:r>
              <a:rPr lang="sv-SE" sz="2400" dirty="0" smtClean="0">
                <a:latin typeface="Times" pitchFamily="-110" charset="0"/>
              </a:rPr>
              <a:t>nödvändigt för växt, utveckling</a:t>
            </a:r>
          </a:p>
          <a:p>
            <a:pPr marL="342900" indent="-342900">
              <a:lnSpc>
                <a:spcPct val="90000"/>
              </a:lnSpc>
            </a:pPr>
            <a:endParaRPr lang="sv-SE" sz="2400" dirty="0" smtClean="0">
              <a:latin typeface="Times" pitchFamily="-110" charset="0"/>
            </a:endParaRPr>
          </a:p>
          <a:p>
            <a:pPr>
              <a:lnSpc>
                <a:spcPct val="90000"/>
              </a:lnSpc>
            </a:pPr>
            <a:r>
              <a:rPr lang="sv-SE" sz="2400" dirty="0" smtClean="0">
                <a:latin typeface="Times" pitchFamily="-110" charset="0"/>
              </a:rPr>
              <a:t>individer med grundläggande behov.</a:t>
            </a:r>
          </a:p>
          <a:p>
            <a:pPr marL="342900" indent="-342900">
              <a:lnSpc>
                <a:spcPct val="90000"/>
              </a:lnSpc>
            </a:pPr>
            <a:endParaRPr lang="sv-SE" sz="2400" dirty="0" smtClean="0">
              <a:latin typeface="Times" pitchFamily="-110" charset="0"/>
            </a:endParaRPr>
          </a:p>
          <a:p>
            <a:pPr marL="342900" indent="-342900">
              <a:lnSpc>
                <a:spcPct val="90000"/>
              </a:lnSpc>
            </a:pPr>
            <a:r>
              <a:rPr lang="sv-SE" sz="2400" dirty="0" smtClean="0">
                <a:latin typeface="Times" pitchFamily="-110" charset="0"/>
              </a:rPr>
              <a:t>har mycket gemensamt</a:t>
            </a:r>
          </a:p>
          <a:p>
            <a:pPr marL="342900" indent="-342900">
              <a:lnSpc>
                <a:spcPct val="90000"/>
              </a:lnSpc>
            </a:pPr>
            <a:endParaRPr lang="sv-SE" sz="2400" dirty="0" smtClean="0">
              <a:latin typeface="Times" pitchFamily="-110" charset="0"/>
            </a:endParaRPr>
          </a:p>
          <a:p>
            <a:pPr marL="342900" indent="-342900">
              <a:lnSpc>
                <a:spcPct val="90000"/>
              </a:lnSpc>
            </a:pPr>
            <a:endParaRPr lang="sv-SE" sz="2400" dirty="0" smtClean="0">
              <a:latin typeface="Times" pitchFamily="-110" charset="0"/>
            </a:endParaRPr>
          </a:p>
          <a:p>
            <a:pPr marL="342900" indent="-342900">
              <a:lnSpc>
                <a:spcPct val="90000"/>
              </a:lnSpc>
            </a:pPr>
            <a:r>
              <a:rPr lang="sv-SE" sz="2400" dirty="0" smtClean="0">
                <a:latin typeface="Times" pitchFamily="-110" charset="0"/>
              </a:rPr>
              <a:t>otillfredsställda mänskliga behov,</a:t>
            </a:r>
          </a:p>
          <a:p>
            <a:pPr marL="342900" indent="-342900">
              <a:lnSpc>
                <a:spcPct val="90000"/>
              </a:lnSpc>
            </a:pPr>
            <a:r>
              <a:rPr lang="sv-SE" sz="2400" dirty="0" smtClean="0">
                <a:latin typeface="Times" pitchFamily="-110" charset="0"/>
              </a:rPr>
              <a:t>brist på materiella resurser men ej</a:t>
            </a:r>
          </a:p>
          <a:p>
            <a:pPr>
              <a:lnSpc>
                <a:spcPct val="90000"/>
              </a:lnSpc>
            </a:pPr>
            <a:r>
              <a:rPr lang="sv-SE" sz="2400" dirty="0" smtClean="0">
                <a:latin typeface="Times" pitchFamily="-110" charset="0"/>
              </a:rPr>
              <a:t>på immateriella — här finns en möjlighet till lösning.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sv-SE" sz="2400" dirty="0" smtClean="0">
              <a:latin typeface="Times" pitchFamily="-110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sv-S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b="1" dirty="0" smtClean="0">
                <a:latin typeface="Times"/>
                <a:ea typeface="ＭＳ Ｐゴシック" pitchFamily="-110" charset="-128"/>
                <a:cs typeface="Times"/>
              </a:rPr>
              <a:t>Maktparadigmet och det nya paradigmet, forts</a:t>
            </a:r>
            <a:endParaRPr lang="sv-SE" sz="2800" dirty="0"/>
          </a:p>
        </p:txBody>
      </p:sp>
      <p:sp>
        <p:nvSpPr>
          <p:cNvPr id="7" name="Platshållare för innehåll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sv-SE" sz="2400" b="1" i="1" dirty="0" smtClean="0">
                <a:latin typeface="Times"/>
                <a:cs typeface="Times"/>
              </a:rPr>
              <a:t>Målet</a:t>
            </a:r>
            <a:r>
              <a:rPr lang="sv-SE" sz="2400" i="1" dirty="0" smtClean="0">
                <a:latin typeface="Times"/>
                <a:cs typeface="Times"/>
              </a:rPr>
              <a:t> </a:t>
            </a:r>
            <a:r>
              <a:rPr lang="sv-SE" sz="2400" dirty="0" smtClean="0">
                <a:latin typeface="Times"/>
                <a:cs typeface="Times"/>
              </a:rPr>
              <a:t>är att vinna konflikten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sv-SE" sz="2400" dirty="0" smtClean="0">
                <a:latin typeface="Times"/>
                <a:cs typeface="Times"/>
              </a:rPr>
              <a:t>för egen del. Utfallet får gärna bli </a:t>
            </a:r>
            <a:r>
              <a:rPr lang="sv-SE" sz="2400" b="1" dirty="0" err="1" smtClean="0">
                <a:latin typeface="Times"/>
                <a:cs typeface="Times"/>
              </a:rPr>
              <a:t>vinna-förlora</a:t>
            </a:r>
            <a:r>
              <a:rPr lang="sv-SE" sz="2400" b="1" dirty="0" smtClean="0">
                <a:latin typeface="Times"/>
                <a:cs typeface="Times"/>
              </a:rPr>
              <a:t>. </a:t>
            </a:r>
            <a:r>
              <a:rPr lang="sv-SE" sz="2400" dirty="0" smtClean="0">
                <a:latin typeface="Times"/>
                <a:cs typeface="Times"/>
              </a:rPr>
              <a:t>Det är ett </a:t>
            </a:r>
            <a:r>
              <a:rPr lang="sv-SE" sz="2400" dirty="0" err="1" smtClean="0">
                <a:latin typeface="Times"/>
                <a:cs typeface="Times"/>
              </a:rPr>
              <a:t>noll-summespel</a:t>
            </a:r>
            <a:r>
              <a:rPr lang="sv-SE" sz="2400" dirty="0" smtClean="0">
                <a:latin typeface="Times"/>
                <a:cs typeface="Times"/>
              </a:rPr>
              <a:t> eftersom det handlar om brist på resurser.</a:t>
            </a:r>
          </a:p>
          <a:p>
            <a:pPr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endParaRPr lang="sv-SE" sz="2400" dirty="0" smtClean="0">
              <a:latin typeface="Times"/>
              <a:cs typeface="Times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endParaRPr lang="sv-SE" sz="2400" i="1" dirty="0" smtClean="0">
              <a:latin typeface="Times"/>
              <a:cs typeface="Times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endParaRPr lang="sv-SE" sz="2400" i="1" dirty="0" smtClean="0">
              <a:latin typeface="Times"/>
              <a:cs typeface="Times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endParaRPr lang="sv-SE" sz="2400" i="1" dirty="0" smtClean="0">
              <a:latin typeface="Times"/>
              <a:cs typeface="Times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sv-SE" sz="2400" b="1" i="1" dirty="0" smtClean="0">
                <a:latin typeface="Times"/>
                <a:cs typeface="Times"/>
              </a:rPr>
              <a:t>Fokus</a:t>
            </a:r>
            <a:r>
              <a:rPr lang="sv-SE" sz="2400" dirty="0" smtClean="0">
                <a:latin typeface="Times"/>
                <a:cs typeface="Times"/>
              </a:rPr>
              <a:t> på positioner. Underliggande behov utforskas inte.</a:t>
            </a:r>
          </a:p>
          <a:p>
            <a:pPr>
              <a:lnSpc>
                <a:spcPct val="90000"/>
              </a:lnSpc>
              <a:defRPr/>
            </a:pPr>
            <a:endParaRPr lang="sv-SE" dirty="0" smtClean="0">
              <a:latin typeface="Times"/>
              <a:cs typeface="Times"/>
            </a:endParaRPr>
          </a:p>
          <a:p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sv-SE" sz="2400" dirty="0" smtClean="0">
                <a:latin typeface="Times"/>
                <a:cs typeface="Times"/>
              </a:rPr>
              <a:t>alla parters behov tillfredsställs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sv-SE" sz="2400" dirty="0" smtClean="0">
                <a:latin typeface="Times"/>
                <a:cs typeface="Times"/>
              </a:rPr>
              <a:t>Utmaningen är att låta resurserna öka</a:t>
            </a:r>
            <a:r>
              <a:rPr lang="sv-SE" sz="2400" b="1" dirty="0" smtClean="0">
                <a:latin typeface="Times"/>
                <a:cs typeface="Times"/>
              </a:rPr>
              <a:t>. </a:t>
            </a:r>
            <a:r>
              <a:rPr lang="sv-SE" sz="2400" b="1" dirty="0" err="1" smtClean="0">
                <a:latin typeface="Times"/>
                <a:cs typeface="Times"/>
              </a:rPr>
              <a:t>Vinna-vinna</a:t>
            </a:r>
            <a:r>
              <a:rPr lang="sv-SE" sz="2400" b="1" dirty="0" smtClean="0">
                <a:latin typeface="Times"/>
                <a:cs typeface="Times"/>
              </a:rPr>
              <a:t> </a:t>
            </a:r>
            <a:r>
              <a:rPr lang="sv-SE" sz="2400" dirty="0" smtClean="0">
                <a:latin typeface="Times"/>
                <a:cs typeface="Times"/>
              </a:rPr>
              <a:t>genom att fler behov tillfredsställs – </a:t>
            </a:r>
            <a:r>
              <a:rPr lang="sv-SE" sz="2400" i="1" dirty="0" smtClean="0">
                <a:latin typeface="Times"/>
                <a:cs typeface="Times"/>
              </a:rPr>
              <a:t>psykosociala  behov </a:t>
            </a:r>
            <a:r>
              <a:rPr lang="sv-SE" sz="2400" dirty="0" smtClean="0">
                <a:latin typeface="Times"/>
                <a:cs typeface="Times"/>
              </a:rPr>
              <a:t>såsom rättvisa, förståelse, delaktighet, eget värde……</a:t>
            </a:r>
          </a:p>
          <a:p>
            <a:pPr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endParaRPr lang="sv-SE" sz="2400" dirty="0" smtClean="0">
              <a:latin typeface="Times"/>
              <a:cs typeface="Times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sv-SE" sz="2400" dirty="0" smtClean="0">
                <a:latin typeface="Times"/>
                <a:cs typeface="Times"/>
              </a:rPr>
              <a:t>underliggande behov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sv-SE" sz="2400" dirty="0" smtClean="0">
              <a:latin typeface="Times"/>
              <a:cs typeface="Times"/>
            </a:endParaRPr>
          </a:p>
          <a:p>
            <a:endParaRPr lang="sv-S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229600" cy="1798638"/>
          </a:xfrm>
        </p:spPr>
        <p:txBody>
          <a:bodyPr>
            <a:normAutofit/>
          </a:bodyPr>
          <a:lstStyle/>
          <a:p>
            <a:r>
              <a:rPr lang="sv-SE" sz="2800" b="1" dirty="0" smtClean="0">
                <a:latin typeface="Times"/>
                <a:ea typeface="ＭＳ Ｐゴシック" pitchFamily="-110" charset="-128"/>
                <a:cs typeface="Times"/>
              </a:rPr>
              <a:t>Maktparadigmet och det nya paradigmet, forts</a:t>
            </a:r>
            <a:endParaRPr lang="sv-SE" sz="28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838200"/>
            <a:ext cx="4038600" cy="60198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sv-SE" sz="2400" b="1" i="1" dirty="0" smtClean="0">
                <a:latin typeface="Times"/>
                <a:cs typeface="Times"/>
              </a:rPr>
              <a:t>Den andra parten</a:t>
            </a:r>
            <a:r>
              <a:rPr lang="sv-SE" sz="2400" dirty="0" smtClean="0">
                <a:latin typeface="Times"/>
                <a:cs typeface="Times"/>
              </a:rPr>
              <a:t> ses som </a:t>
            </a:r>
            <a:r>
              <a:rPr lang="sv-SE" sz="2400" i="1" dirty="0" smtClean="0">
                <a:latin typeface="Times"/>
                <a:cs typeface="Times"/>
              </a:rPr>
              <a:t>motståndare </a:t>
            </a:r>
            <a:r>
              <a:rPr lang="sv-SE" sz="2400" dirty="0" smtClean="0">
                <a:latin typeface="Times"/>
                <a:cs typeface="Times"/>
              </a:rPr>
              <a:t>eller </a:t>
            </a:r>
            <a:r>
              <a:rPr lang="sv-SE" sz="2400" i="1" dirty="0" smtClean="0">
                <a:latin typeface="Times"/>
                <a:cs typeface="Times"/>
              </a:rPr>
              <a:t>fiende. </a:t>
            </a:r>
            <a:r>
              <a:rPr lang="sv-SE" sz="2400" dirty="0" smtClean="0">
                <a:latin typeface="Times"/>
                <a:cs typeface="Times"/>
              </a:rPr>
              <a:t>Man skiljer inte problemet från personen. </a:t>
            </a:r>
            <a:r>
              <a:rPr lang="sv-SE" sz="2400" i="1" dirty="0" smtClean="0">
                <a:latin typeface="Times"/>
                <a:cs typeface="Times"/>
              </a:rPr>
              <a:t>Människor</a:t>
            </a:r>
            <a:r>
              <a:rPr lang="sv-SE" sz="2400" dirty="0" smtClean="0">
                <a:latin typeface="Times"/>
                <a:cs typeface="Times"/>
              </a:rPr>
              <a:t> och grupper stämplas och fördöms när</a:t>
            </a:r>
            <a:r>
              <a:rPr lang="sv-SE" sz="2400" i="1" dirty="0" smtClean="0">
                <a:latin typeface="Times"/>
                <a:cs typeface="Times"/>
              </a:rPr>
              <a:t> </a:t>
            </a:r>
            <a:r>
              <a:rPr lang="sv-SE" sz="2400" i="1" dirty="0" err="1" smtClean="0">
                <a:latin typeface="Times"/>
                <a:cs typeface="Times"/>
              </a:rPr>
              <a:t>beendet</a:t>
            </a:r>
            <a:r>
              <a:rPr lang="sv-SE" sz="2400" i="1" dirty="0" smtClean="0">
                <a:latin typeface="Times"/>
                <a:cs typeface="Times"/>
              </a:rPr>
              <a:t> </a:t>
            </a:r>
            <a:r>
              <a:rPr lang="sv-SE" sz="2400" dirty="0" smtClean="0">
                <a:latin typeface="Times"/>
                <a:cs typeface="Times"/>
              </a:rPr>
              <a:t>är negativt.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2400" dirty="0" smtClean="0">
                <a:latin typeface="Times"/>
                <a:cs typeface="Times"/>
              </a:rPr>
              <a:t>Ens egen part är subjekt. Den andra objekt. </a:t>
            </a:r>
          </a:p>
          <a:p>
            <a:pPr marL="0" indent="0">
              <a:spcBef>
                <a:spcPts val="0"/>
              </a:spcBef>
              <a:buNone/>
            </a:pPr>
            <a:endParaRPr lang="sv-SE" sz="2400" b="1" i="1" dirty="0" smtClean="0">
              <a:latin typeface="Times"/>
              <a:cs typeface="Time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v-SE" sz="2400" b="1" i="1" dirty="0" smtClean="0">
                <a:latin typeface="Times"/>
                <a:cs typeface="Times"/>
              </a:rPr>
              <a:t>Ansvaret</a:t>
            </a:r>
            <a:r>
              <a:rPr lang="sv-SE" sz="2400" dirty="0" smtClean="0">
                <a:latin typeface="Times"/>
                <a:cs typeface="Times"/>
              </a:rPr>
              <a:t> ligger hos den andra.</a:t>
            </a:r>
          </a:p>
          <a:p>
            <a:pPr marL="0" indent="0">
              <a:spcBef>
                <a:spcPts val="0"/>
              </a:spcBef>
              <a:buNone/>
            </a:pPr>
            <a:endParaRPr lang="sv-SE" sz="2400" dirty="0" smtClean="0">
              <a:latin typeface="Times"/>
              <a:cs typeface="Times"/>
            </a:endParaRPr>
          </a:p>
          <a:p>
            <a:pPr marL="0" indent="0">
              <a:spcBef>
                <a:spcPts val="0"/>
              </a:spcBef>
              <a:buNone/>
            </a:pPr>
            <a:endParaRPr lang="sv-SE" sz="2400" b="1" i="1" dirty="0" smtClean="0">
              <a:latin typeface="Times"/>
              <a:cs typeface="Time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v-SE" sz="2400" b="1" i="1" dirty="0" smtClean="0">
                <a:latin typeface="Times"/>
                <a:cs typeface="Times"/>
              </a:rPr>
              <a:t>Kontakten</a:t>
            </a:r>
            <a:r>
              <a:rPr lang="sv-SE" sz="2400" i="1" dirty="0" smtClean="0">
                <a:latin typeface="Times"/>
                <a:cs typeface="Times"/>
              </a:rPr>
              <a:t> </a:t>
            </a:r>
            <a:r>
              <a:rPr lang="sv-SE" sz="2400" dirty="0" smtClean="0">
                <a:latin typeface="Times"/>
                <a:cs typeface="Times"/>
              </a:rPr>
              <a:t>med den andra parten bryts/ kan användas för påtryckningar.</a:t>
            </a:r>
            <a:endParaRPr lang="sv-SE" sz="2400" i="1" dirty="0">
              <a:latin typeface="Times"/>
              <a:cs typeface="Times"/>
            </a:endParaRP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038600" cy="60198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sv-SE" sz="2400" b="1" i="1" dirty="0" smtClean="0">
                <a:latin typeface="Times"/>
                <a:cs typeface="Times"/>
              </a:rPr>
              <a:t>Parterna</a:t>
            </a:r>
            <a:r>
              <a:rPr lang="sv-SE" sz="2400" dirty="0" smtClean="0">
                <a:latin typeface="Times"/>
                <a:cs typeface="Times"/>
              </a:rPr>
              <a:t> ses som </a:t>
            </a:r>
            <a:r>
              <a:rPr lang="sv-SE" sz="2400" b="1" dirty="0" smtClean="0">
                <a:latin typeface="Times"/>
                <a:cs typeface="Times"/>
              </a:rPr>
              <a:t>samarbetspartners</a:t>
            </a:r>
            <a:r>
              <a:rPr lang="sv-SE" sz="2400" i="1" dirty="0" smtClean="0">
                <a:latin typeface="Times"/>
                <a:cs typeface="Times"/>
              </a:rPr>
              <a:t> </a:t>
            </a:r>
            <a:r>
              <a:rPr lang="sv-SE" sz="2400" dirty="0" smtClean="0">
                <a:latin typeface="Times"/>
                <a:cs typeface="Times"/>
              </a:rPr>
              <a:t>för att lösa det gemensamma problemet. Problemet skiljs från personen.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2400" dirty="0" smtClean="0">
                <a:latin typeface="Times"/>
                <a:cs typeface="Times"/>
              </a:rPr>
              <a:t>Det handlar om ett ömsesidigt förhållande mellan subjekt.</a:t>
            </a:r>
          </a:p>
          <a:p>
            <a:pPr marL="0" indent="0">
              <a:spcBef>
                <a:spcPts val="0"/>
              </a:spcBef>
              <a:buNone/>
            </a:pPr>
            <a:endParaRPr lang="sv-SE" sz="2400" dirty="0" smtClean="0">
              <a:latin typeface="Times"/>
              <a:cs typeface="Times"/>
            </a:endParaRPr>
          </a:p>
          <a:p>
            <a:pPr marL="0" indent="0">
              <a:spcBef>
                <a:spcPts val="0"/>
              </a:spcBef>
              <a:buNone/>
            </a:pPr>
            <a:endParaRPr lang="sv-SE" sz="2400" b="1" i="1" dirty="0" smtClean="0">
              <a:latin typeface="Times"/>
              <a:cs typeface="Times"/>
            </a:endParaRPr>
          </a:p>
          <a:p>
            <a:pPr marL="0" indent="0">
              <a:spcBef>
                <a:spcPts val="0"/>
              </a:spcBef>
              <a:buNone/>
            </a:pPr>
            <a:endParaRPr lang="sv-SE" sz="2400" b="1" i="1" dirty="0" smtClean="0">
              <a:latin typeface="Times"/>
              <a:cs typeface="Time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v-SE" sz="2400" b="1" i="1" dirty="0" smtClean="0">
                <a:latin typeface="Times"/>
                <a:cs typeface="Times"/>
              </a:rPr>
              <a:t>Ansvaret</a:t>
            </a:r>
            <a:r>
              <a:rPr lang="sv-SE" sz="2400" dirty="0" smtClean="0">
                <a:latin typeface="Times"/>
                <a:cs typeface="Times"/>
              </a:rPr>
              <a:t> ligger hos båda parter.</a:t>
            </a:r>
          </a:p>
          <a:p>
            <a:pPr marL="0" indent="0">
              <a:spcBef>
                <a:spcPts val="0"/>
              </a:spcBef>
              <a:buNone/>
            </a:pPr>
            <a:endParaRPr lang="sv-SE" sz="2400" b="1" i="1" dirty="0" smtClean="0">
              <a:latin typeface="Times"/>
              <a:cs typeface="Time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v-SE" sz="2400" b="1" i="1" dirty="0" smtClean="0">
                <a:latin typeface="Times"/>
                <a:cs typeface="Times"/>
              </a:rPr>
              <a:t>Kontakten</a:t>
            </a:r>
            <a:r>
              <a:rPr lang="sv-SE" sz="2400" dirty="0" smtClean="0">
                <a:latin typeface="Times"/>
                <a:cs typeface="Times"/>
              </a:rPr>
              <a:t> upprätthålls. Den andra parten ska behandlas med respekt. </a:t>
            </a:r>
            <a:endParaRPr lang="sv-SE" sz="2400" dirty="0">
              <a:latin typeface="Times"/>
              <a:cs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-457200"/>
            <a:ext cx="8229600" cy="1874838"/>
          </a:xfrm>
        </p:spPr>
        <p:txBody>
          <a:bodyPr>
            <a:normAutofit/>
          </a:bodyPr>
          <a:lstStyle/>
          <a:p>
            <a:r>
              <a:rPr lang="sv-SE" sz="3111" b="1" dirty="0" smtClean="0">
                <a:latin typeface="Times"/>
                <a:ea typeface="ＭＳ Ｐゴシック" pitchFamily="-110" charset="-128"/>
                <a:cs typeface="Times"/>
              </a:rPr>
              <a:t>Maktparadigmet och det nya paradigmet, forts</a:t>
            </a:r>
            <a:endParaRPr lang="sv-SE" sz="311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038600" cy="508952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sv-SE" sz="2400" b="1" i="1" dirty="0" smtClean="0">
                <a:latin typeface="Times"/>
                <a:cs typeface="Times"/>
              </a:rPr>
              <a:t>Makt =dominans</a:t>
            </a:r>
            <a:r>
              <a:rPr lang="sv-SE" sz="2400" i="1" dirty="0" smtClean="0">
                <a:latin typeface="Times"/>
                <a:cs typeface="Times"/>
              </a:rPr>
              <a:t>. </a:t>
            </a:r>
            <a:r>
              <a:rPr lang="sv-SE" sz="2400" dirty="0" smtClean="0">
                <a:latin typeface="Times"/>
                <a:cs typeface="Times"/>
              </a:rPr>
              <a:t>Utfallet baseras på makt. Konflikter </a:t>
            </a:r>
            <a:r>
              <a:rPr lang="sv-SE" sz="2400" i="1" dirty="0" smtClean="0">
                <a:latin typeface="Times"/>
                <a:cs typeface="Times"/>
              </a:rPr>
              <a:t>regleras </a:t>
            </a:r>
            <a:r>
              <a:rPr lang="sv-SE" sz="2400" dirty="0" smtClean="0">
                <a:latin typeface="Times"/>
                <a:cs typeface="Times"/>
              </a:rPr>
              <a:t>med hjälp av makt och/eller lagar</a:t>
            </a:r>
            <a:r>
              <a:rPr lang="sv-SE" sz="2400" b="1" dirty="0" smtClean="0">
                <a:latin typeface="Times"/>
                <a:cs typeface="Times"/>
              </a:rPr>
              <a:t>.</a:t>
            </a:r>
            <a:r>
              <a:rPr lang="sv-SE" sz="2400" b="1" i="1" dirty="0" smtClean="0">
                <a:latin typeface="Times"/>
                <a:cs typeface="Times"/>
              </a:rPr>
              <a:t> </a:t>
            </a:r>
            <a:r>
              <a:rPr lang="sv-SE" sz="2400" b="1" dirty="0" smtClean="0">
                <a:latin typeface="Times"/>
                <a:cs typeface="Times"/>
              </a:rPr>
              <a:t>Maktkamper. Maktbalans avgörande</a:t>
            </a:r>
            <a:r>
              <a:rPr lang="sv-SE" sz="2400" dirty="0" smtClean="0">
                <a:latin typeface="Times"/>
                <a:cs typeface="Times"/>
              </a:rPr>
              <a:t>. Det finns inget alternativ.</a:t>
            </a:r>
          </a:p>
          <a:p>
            <a:pPr marL="0" indent="0">
              <a:spcBef>
                <a:spcPts val="0"/>
              </a:spcBef>
              <a:buNone/>
            </a:pPr>
            <a:endParaRPr lang="sv-SE" sz="2400" dirty="0" smtClean="0">
              <a:latin typeface="Times"/>
              <a:cs typeface="Times"/>
            </a:endParaRPr>
          </a:p>
          <a:p>
            <a:pPr marL="0" indent="0">
              <a:spcBef>
                <a:spcPts val="0"/>
              </a:spcBef>
              <a:buNone/>
            </a:pPr>
            <a:endParaRPr lang="sv-SE" sz="2400" dirty="0" smtClean="0">
              <a:latin typeface="Times"/>
              <a:cs typeface="Time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v-SE" sz="2400" b="1" i="1" dirty="0" smtClean="0">
                <a:latin typeface="Times"/>
                <a:cs typeface="Times"/>
              </a:rPr>
              <a:t>Försva</a:t>
            </a:r>
            <a:r>
              <a:rPr lang="sv-SE" sz="2400" i="1" dirty="0" smtClean="0">
                <a:latin typeface="Times"/>
                <a:cs typeface="Times"/>
              </a:rPr>
              <a:t>r </a:t>
            </a:r>
            <a:r>
              <a:rPr lang="sv-SE" sz="2400" dirty="0" smtClean="0">
                <a:latin typeface="Times"/>
                <a:cs typeface="Times"/>
              </a:rPr>
              <a:t>i makropolitiken bygger på </a:t>
            </a:r>
            <a:r>
              <a:rPr lang="sv-SE" sz="2400" b="1" dirty="0" smtClean="0">
                <a:latin typeface="Times"/>
                <a:cs typeface="Times"/>
              </a:rPr>
              <a:t>idén om avskräckning och hot.</a:t>
            </a:r>
            <a:r>
              <a:rPr lang="sv-SE" sz="2400" b="1" i="1" dirty="0" smtClean="0">
                <a:latin typeface="Times"/>
                <a:cs typeface="Times"/>
              </a:rPr>
              <a:t> </a:t>
            </a:r>
            <a:endParaRPr lang="sv-SE" sz="2400" b="1" i="1" dirty="0">
              <a:latin typeface="Times"/>
              <a:cs typeface="Times"/>
            </a:endParaRP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417638"/>
            <a:ext cx="4038600" cy="5440362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sv-SE" sz="2400" b="1" i="1" dirty="0" smtClean="0">
                <a:latin typeface="Times"/>
                <a:cs typeface="Times"/>
              </a:rPr>
              <a:t>Makt = Kraft</a:t>
            </a:r>
            <a:r>
              <a:rPr lang="sv-SE" sz="2400" i="1" dirty="0" smtClean="0">
                <a:latin typeface="Times"/>
                <a:cs typeface="Times"/>
              </a:rPr>
              <a:t>, </a:t>
            </a:r>
            <a:r>
              <a:rPr lang="sv-SE" sz="2400" dirty="0" smtClean="0">
                <a:latin typeface="Times"/>
                <a:cs typeface="Times"/>
              </a:rPr>
              <a:t>makt</a:t>
            </a:r>
            <a:r>
              <a:rPr lang="sv-SE" sz="2400" i="1" dirty="0" smtClean="0">
                <a:latin typeface="Times"/>
                <a:cs typeface="Times"/>
              </a:rPr>
              <a:t> till,</a:t>
            </a:r>
            <a:r>
              <a:rPr lang="sv-SE" sz="2400" dirty="0" smtClean="0">
                <a:latin typeface="Times"/>
                <a:cs typeface="Times"/>
              </a:rPr>
              <a:t> makt </a:t>
            </a:r>
            <a:r>
              <a:rPr lang="sv-SE" sz="2400" i="1" dirty="0" smtClean="0">
                <a:latin typeface="Times"/>
                <a:cs typeface="Times"/>
              </a:rPr>
              <a:t>med, </a:t>
            </a:r>
            <a:r>
              <a:rPr lang="sv-SE" sz="2400" dirty="0" smtClean="0">
                <a:latin typeface="Times"/>
                <a:cs typeface="Times"/>
              </a:rPr>
              <a:t>och makt </a:t>
            </a:r>
            <a:r>
              <a:rPr lang="sv-SE" sz="2400" i="1" dirty="0" smtClean="0">
                <a:latin typeface="Times"/>
                <a:cs typeface="Times"/>
              </a:rPr>
              <a:t>över en själv</a:t>
            </a:r>
            <a:r>
              <a:rPr lang="sv-SE" sz="2400" b="1" i="1" dirty="0" smtClean="0">
                <a:latin typeface="Times"/>
                <a:cs typeface="Times"/>
              </a:rPr>
              <a:t>. </a:t>
            </a:r>
            <a:r>
              <a:rPr lang="sv-SE" sz="2400" b="1" dirty="0" smtClean="0">
                <a:latin typeface="Times"/>
                <a:cs typeface="Times"/>
              </a:rPr>
              <a:t>Konflikter kan inte lösas med hjälp av tvång och hot</a:t>
            </a:r>
            <a:r>
              <a:rPr lang="sv-SE" sz="2400" dirty="0" smtClean="0">
                <a:latin typeface="Times"/>
                <a:cs typeface="Times"/>
              </a:rPr>
              <a:t>. Att hindra behov från att </a:t>
            </a:r>
            <a:r>
              <a:rPr lang="sv-SE" sz="2400" dirty="0" err="1" smtClean="0">
                <a:latin typeface="Times"/>
                <a:cs typeface="Times"/>
              </a:rPr>
              <a:t>tillfreds-ställas</a:t>
            </a:r>
            <a:r>
              <a:rPr lang="sv-SE" sz="2400" dirty="0" smtClean="0">
                <a:latin typeface="Times"/>
                <a:cs typeface="Times"/>
              </a:rPr>
              <a:t> leder till konflikter och ohälsa. Långsiktighet behövs.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sv-SE" sz="2400" b="1" dirty="0" smtClean="0">
                <a:latin typeface="Times"/>
                <a:cs typeface="Times"/>
              </a:rPr>
              <a:t>Avskräckning, tvång och hot är inte effektivt </a:t>
            </a:r>
            <a:r>
              <a:rPr lang="sv-SE" sz="2400" dirty="0" smtClean="0">
                <a:latin typeface="Times"/>
                <a:cs typeface="Times"/>
              </a:rPr>
              <a:t>när mänskliga behov står på spel. </a:t>
            </a:r>
            <a:r>
              <a:rPr lang="sv-SE" sz="2400" dirty="0" err="1" smtClean="0">
                <a:latin typeface="Times"/>
                <a:cs typeface="Times"/>
              </a:rPr>
              <a:t>Upptrapp-ning</a:t>
            </a:r>
            <a:r>
              <a:rPr lang="sv-SE" sz="2400" dirty="0" smtClean="0">
                <a:latin typeface="Times"/>
                <a:cs typeface="Times"/>
              </a:rPr>
              <a:t> i en hot/våldsspiral sker. Bygga </a:t>
            </a:r>
            <a:r>
              <a:rPr lang="sv-SE" sz="2400" dirty="0" err="1" smtClean="0">
                <a:latin typeface="Times"/>
                <a:cs typeface="Times"/>
              </a:rPr>
              <a:t>good-will</a:t>
            </a:r>
            <a:r>
              <a:rPr lang="sv-SE" sz="2400" dirty="0" smtClean="0">
                <a:latin typeface="Times"/>
                <a:cs typeface="Times"/>
              </a:rPr>
              <a:t>, förtroende och tillit gäller på makronivån, liksom på mikronivån</a:t>
            </a:r>
            <a:r>
              <a:rPr lang="sv-SE" sz="2000" dirty="0" smtClean="0">
                <a:latin typeface="Times"/>
                <a:cs typeface="Times"/>
              </a:rPr>
              <a:t>.</a:t>
            </a:r>
            <a:endParaRPr lang="sv-SE" sz="2000" dirty="0">
              <a:latin typeface="Times"/>
              <a:cs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676400" y="762000"/>
            <a:ext cx="6248400" cy="569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2800" i="1" dirty="0" smtClean="0">
                <a:latin typeface="Times"/>
                <a:cs typeface="Times"/>
              </a:rPr>
              <a:t>John W. Burton </a:t>
            </a:r>
            <a:r>
              <a:rPr lang="sv-SE" sz="2800" dirty="0" smtClean="0">
                <a:latin typeface="Times"/>
                <a:cs typeface="Times"/>
              </a:rPr>
              <a:t/>
            </a:r>
            <a:br>
              <a:rPr lang="sv-SE" sz="2800" dirty="0" smtClean="0">
                <a:latin typeface="Times"/>
                <a:cs typeface="Times"/>
              </a:rPr>
            </a:br>
            <a:r>
              <a:rPr lang="sv-SE" sz="2800" dirty="0" smtClean="0">
                <a:latin typeface="Times"/>
                <a:cs typeface="Times"/>
              </a:rPr>
              <a:t/>
            </a:r>
            <a:br>
              <a:rPr lang="sv-SE" sz="2800" dirty="0" smtClean="0">
                <a:latin typeface="Times"/>
                <a:cs typeface="Times"/>
              </a:rPr>
            </a:br>
            <a:r>
              <a:rPr lang="sv-SE" sz="2800" dirty="0" smtClean="0">
                <a:latin typeface="Times"/>
                <a:cs typeface="Times"/>
              </a:rPr>
              <a:t/>
            </a:r>
            <a:br>
              <a:rPr lang="sv-SE" sz="2800" dirty="0" smtClean="0">
                <a:latin typeface="Times"/>
                <a:cs typeface="Times"/>
              </a:rPr>
            </a:br>
            <a:r>
              <a:rPr lang="sv-SE" sz="2800" dirty="0" smtClean="0">
                <a:latin typeface="Times"/>
                <a:cs typeface="Times"/>
              </a:rPr>
              <a:t>Human </a:t>
            </a:r>
            <a:r>
              <a:rPr lang="sv-SE" sz="2800" dirty="0" err="1" smtClean="0">
                <a:latin typeface="Times"/>
                <a:cs typeface="Times"/>
              </a:rPr>
              <a:t>Needs</a:t>
            </a:r>
            <a:r>
              <a:rPr lang="sv-SE" sz="2800" dirty="0" smtClean="0">
                <a:latin typeface="Times"/>
                <a:cs typeface="Times"/>
              </a:rPr>
              <a:t> </a:t>
            </a:r>
            <a:r>
              <a:rPr lang="sv-SE" sz="2800" dirty="0" err="1" smtClean="0">
                <a:latin typeface="Times"/>
                <a:cs typeface="Times"/>
              </a:rPr>
              <a:t>Theory</a:t>
            </a:r>
            <a:r>
              <a:rPr lang="sv-SE" sz="2800" dirty="0" smtClean="0">
                <a:latin typeface="Times"/>
                <a:cs typeface="Times"/>
              </a:rPr>
              <a:t>, 1978</a:t>
            </a:r>
            <a:br>
              <a:rPr lang="sv-SE" sz="2800" dirty="0" smtClean="0">
                <a:latin typeface="Times"/>
                <a:cs typeface="Times"/>
              </a:rPr>
            </a:br>
            <a:r>
              <a:rPr lang="sv-SE" sz="2800" dirty="0" smtClean="0">
                <a:latin typeface="Times"/>
                <a:ea typeface="Zapf Dingbats"/>
                <a:cs typeface="Times"/>
              </a:rPr>
              <a:t>★</a:t>
            </a:r>
            <a:r>
              <a:rPr lang="sv-SE" sz="2800" i="1" dirty="0" smtClean="0">
                <a:latin typeface="Times"/>
                <a:cs typeface="Times"/>
              </a:rPr>
              <a:t/>
            </a:r>
            <a:br>
              <a:rPr lang="sv-SE" sz="2800" i="1" dirty="0" smtClean="0">
                <a:latin typeface="Times"/>
                <a:cs typeface="Times"/>
              </a:rPr>
            </a:br>
            <a:r>
              <a:rPr lang="sv-SE" sz="2800" dirty="0" smtClean="0">
                <a:latin typeface="Times"/>
                <a:cs typeface="Times"/>
              </a:rPr>
              <a:t>Avskräckning fungerar inte då grundläggande mänskliga behov hotas, ”</a:t>
            </a:r>
            <a:r>
              <a:rPr lang="sv-SE" sz="2800" dirty="0" err="1" smtClean="0">
                <a:latin typeface="Times"/>
                <a:cs typeface="Times"/>
              </a:rPr>
              <a:t>deep-rooted</a:t>
            </a:r>
            <a:r>
              <a:rPr lang="sv-SE" sz="2800" dirty="0" smtClean="0">
                <a:latin typeface="Times"/>
                <a:cs typeface="Times"/>
              </a:rPr>
              <a:t> </a:t>
            </a:r>
            <a:r>
              <a:rPr lang="sv-SE" sz="2800" dirty="0" err="1" smtClean="0">
                <a:latin typeface="Times"/>
                <a:cs typeface="Times"/>
              </a:rPr>
              <a:t>conflicts</a:t>
            </a:r>
            <a:r>
              <a:rPr lang="sv-SE" sz="2800" dirty="0" smtClean="0">
                <a:latin typeface="Times"/>
                <a:cs typeface="Times"/>
              </a:rPr>
              <a:t>” </a:t>
            </a:r>
            <a:r>
              <a:rPr lang="sv-SE" sz="2800" i="1" dirty="0" smtClean="0">
                <a:latin typeface="Times"/>
                <a:cs typeface="Times"/>
              </a:rPr>
              <a:t> </a:t>
            </a:r>
            <a:br>
              <a:rPr lang="sv-SE" sz="2800" i="1" dirty="0" smtClean="0">
                <a:latin typeface="Times"/>
                <a:cs typeface="Times"/>
              </a:rPr>
            </a:br>
            <a:r>
              <a:rPr lang="sv-SE" sz="2800" dirty="0" smtClean="0">
                <a:latin typeface="Times"/>
                <a:ea typeface="Zapf Dingbats"/>
                <a:cs typeface="Times"/>
              </a:rPr>
              <a:t>★</a:t>
            </a:r>
            <a:r>
              <a:rPr lang="sv-SE" sz="2800" i="1" dirty="0" smtClean="0">
                <a:latin typeface="Times"/>
                <a:cs typeface="Times"/>
              </a:rPr>
              <a:t/>
            </a:r>
            <a:br>
              <a:rPr lang="sv-SE" sz="2800" i="1" dirty="0" smtClean="0">
                <a:latin typeface="Times"/>
                <a:cs typeface="Times"/>
              </a:rPr>
            </a:br>
            <a:r>
              <a:rPr lang="sv-SE" sz="2800" dirty="0" smtClean="0">
                <a:latin typeface="Times"/>
                <a:cs typeface="Times"/>
              </a:rPr>
              <a:t>Stora likheter mellan konflikter globalt och lokalt</a:t>
            </a:r>
            <a:br>
              <a:rPr lang="sv-SE" sz="2800" dirty="0" smtClean="0">
                <a:latin typeface="Times"/>
                <a:cs typeface="Times"/>
              </a:rPr>
            </a:br>
            <a:r>
              <a:rPr lang="sv-SE" sz="2800" dirty="0" smtClean="0">
                <a:latin typeface="Times"/>
                <a:cs typeface="Times"/>
              </a:rPr>
              <a:t/>
            </a:r>
            <a:br>
              <a:rPr lang="sv-SE" sz="2800" dirty="0" smtClean="0">
                <a:latin typeface="Times"/>
                <a:cs typeface="Times"/>
              </a:rPr>
            </a:br>
            <a:endParaRPr lang="sv-SE" sz="2800" dirty="0">
              <a:latin typeface="Times"/>
              <a:cs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sv-SE" sz="6600" b="1" dirty="0" smtClean="0"/>
              <a:t>Värdlandsavtalet</a:t>
            </a:r>
            <a:endParaRPr lang="sv-SE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ubrik 1"/>
          <p:cNvSpPr>
            <a:spLocks noGrp="1"/>
          </p:cNvSpPr>
          <p:nvPr>
            <p:ph type="title"/>
          </p:nvPr>
        </p:nvSpPr>
        <p:spPr>
          <a:xfrm>
            <a:off x="533400" y="0"/>
            <a:ext cx="7772400" cy="1752600"/>
          </a:xfrm>
        </p:spPr>
        <p:txBody>
          <a:bodyPr/>
          <a:lstStyle/>
          <a:p>
            <a:r>
              <a:rPr lang="sv-SE" sz="2800" b="1" smtClean="0">
                <a:latin typeface="Times"/>
                <a:ea typeface="ＭＳ Ｐゴシック" pitchFamily="-110" charset="-128"/>
                <a:cs typeface="Times"/>
              </a:rPr>
              <a:t>Maktparadigmet och det nya paradigmet, forts</a:t>
            </a:r>
            <a:r>
              <a:rPr lang="sv-SE" sz="2800" b="1" smtClean="0">
                <a:ea typeface="ＭＳ Ｐゴシック" pitchFamily="-110" charset="-128"/>
                <a:cs typeface="ＭＳ Ｐゴシック" pitchFamily="-110" charset="-128"/>
              </a:rPr>
              <a:t>.</a:t>
            </a:r>
            <a:endParaRPr lang="sv-SE" sz="2800" b="1" dirty="0" smtClean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7411" name="Platshållare för innehåll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525780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sv-SE" sz="2595" b="1" i="1" dirty="0" err="1" smtClean="0">
                <a:latin typeface="Times"/>
                <a:cs typeface="Times"/>
              </a:rPr>
              <a:t>Uppifrån-ned-perspektiv</a:t>
            </a:r>
            <a:r>
              <a:rPr lang="sv-SE" sz="2595" b="1" i="1" dirty="0" smtClean="0">
                <a:latin typeface="Times"/>
                <a:cs typeface="Times"/>
              </a:rPr>
              <a:t>.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sv-SE" sz="2595" dirty="0" smtClean="0">
                <a:latin typeface="Times"/>
                <a:cs typeface="Times"/>
              </a:rPr>
              <a:t>Auktoritet har rätt att vänta sig lydnad och andra har en plikt att lyda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sv-SE" sz="2595" i="1" dirty="0" smtClean="0">
              <a:latin typeface="Times"/>
              <a:cs typeface="Times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sv-SE" sz="2595" i="1" dirty="0" smtClean="0">
              <a:latin typeface="Times"/>
              <a:cs typeface="Times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sv-SE" sz="2595" i="1" dirty="0" smtClean="0">
                <a:latin typeface="Times"/>
                <a:cs typeface="Times"/>
              </a:rPr>
              <a:t>P</a:t>
            </a:r>
            <a:r>
              <a:rPr lang="sv-SE" sz="2595" b="1" i="1" dirty="0" smtClean="0">
                <a:latin typeface="Times"/>
                <a:cs typeface="Times"/>
              </a:rPr>
              <a:t>olitisk makt</a:t>
            </a:r>
            <a:r>
              <a:rPr lang="sv-SE" sz="2595" i="1" dirty="0" smtClean="0">
                <a:latin typeface="Times"/>
                <a:cs typeface="Times"/>
              </a:rPr>
              <a:t>. </a:t>
            </a:r>
            <a:r>
              <a:rPr lang="sv-SE" sz="2595" dirty="0" smtClean="0">
                <a:latin typeface="Times"/>
                <a:cs typeface="Times"/>
              </a:rPr>
              <a:t>Människor är beroende av beslut, stöd från regeringar eller andra </a:t>
            </a:r>
            <a:r>
              <a:rPr lang="sv-SE" sz="2595" dirty="0" err="1" smtClean="0">
                <a:latin typeface="Times"/>
                <a:cs typeface="Times"/>
              </a:rPr>
              <a:t>hier-arkiska</a:t>
            </a:r>
            <a:r>
              <a:rPr lang="sv-SE" sz="2595" dirty="0" smtClean="0">
                <a:latin typeface="Times"/>
                <a:cs typeface="Times"/>
              </a:rPr>
              <a:t> system. Makt utgår från få. Auktoriteter får sin legitimitet genom effektiv kontroll eller utländskt erkännande. </a:t>
            </a:r>
            <a:endParaRPr lang="sv-SE" sz="2595" i="1" dirty="0" smtClean="0">
              <a:latin typeface="Times"/>
              <a:cs typeface="Times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endParaRPr lang="sv-SE" sz="2595" i="1" dirty="0" smtClean="0">
              <a:latin typeface="Times"/>
              <a:cs typeface="Times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endParaRPr lang="sv-SE" sz="2595" b="1" i="1" dirty="0" smtClean="0">
              <a:latin typeface="Times"/>
              <a:cs typeface="Times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sv-SE" sz="2595" b="1" i="1" dirty="0" smtClean="0">
                <a:latin typeface="Times"/>
                <a:cs typeface="Times"/>
              </a:rPr>
              <a:t>Auktoriteters roll </a:t>
            </a:r>
            <a:r>
              <a:rPr lang="sv-SE" sz="2595" dirty="0" smtClean="0">
                <a:latin typeface="Times"/>
                <a:cs typeface="Times"/>
              </a:rPr>
              <a:t>är att bevara institutioner och värderingar i samhället.</a:t>
            </a:r>
            <a:endParaRPr lang="sv-SE" sz="2595" i="1" dirty="0" smtClean="0">
              <a:latin typeface="Times"/>
              <a:cs typeface="Times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endParaRPr lang="sv-SE" sz="2000" i="1" dirty="0" smtClean="0">
              <a:latin typeface="Times"/>
              <a:cs typeface="Times"/>
            </a:endParaRPr>
          </a:p>
          <a:p>
            <a:pPr>
              <a:lnSpc>
                <a:spcPct val="90000"/>
              </a:lnSpc>
              <a:defRPr/>
            </a:pPr>
            <a:endParaRPr lang="sv-SE" sz="2000" dirty="0" smtClean="0">
              <a:latin typeface="Times"/>
              <a:cs typeface="Times"/>
            </a:endParaRPr>
          </a:p>
        </p:txBody>
      </p:sp>
      <p:sp>
        <p:nvSpPr>
          <p:cNvPr id="17412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3886200" cy="5562600"/>
          </a:xfrm>
        </p:spPr>
        <p:txBody>
          <a:bodyPr>
            <a:normAutofit fontScale="92500" lnSpcReduction="20000"/>
          </a:bodyPr>
          <a:lstStyle/>
          <a:p>
            <a:pPr marL="92075" indent="-9525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sv-SE" sz="2595" b="1" i="1" dirty="0" err="1" smtClean="0">
                <a:latin typeface="Times"/>
                <a:cs typeface="Times"/>
              </a:rPr>
              <a:t>Nedifrån-upp-perspektiv</a:t>
            </a:r>
            <a:r>
              <a:rPr lang="sv-SE" sz="2595" b="1" i="1" dirty="0" smtClean="0">
                <a:latin typeface="Times"/>
                <a:cs typeface="Times"/>
              </a:rPr>
              <a:t>. </a:t>
            </a:r>
            <a:r>
              <a:rPr lang="sv-SE" sz="2595" dirty="0" smtClean="0">
                <a:latin typeface="Times"/>
                <a:cs typeface="Times"/>
              </a:rPr>
              <a:t>Auktoritet vilar på </a:t>
            </a:r>
            <a:r>
              <a:rPr lang="sv-SE" sz="2595" dirty="0" err="1" smtClean="0">
                <a:latin typeface="Times"/>
                <a:cs typeface="Times"/>
              </a:rPr>
              <a:t>värde-ringar</a:t>
            </a:r>
            <a:r>
              <a:rPr lang="sv-SE" sz="2595" dirty="0" smtClean="0">
                <a:latin typeface="Times"/>
                <a:cs typeface="Times"/>
              </a:rPr>
              <a:t> som knyts till relation mellan dem och de över vilka de utövar sin auktoritet.</a:t>
            </a:r>
          </a:p>
          <a:p>
            <a:pPr marL="92075" indent="-9525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endParaRPr lang="sv-SE" sz="2595" dirty="0" smtClean="0">
              <a:latin typeface="Times"/>
              <a:cs typeface="Times"/>
            </a:endParaRPr>
          </a:p>
          <a:p>
            <a:pPr marL="92075" indent="-9525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sv-SE" sz="2595" dirty="0" smtClean="0">
                <a:latin typeface="Times"/>
                <a:cs typeface="Times"/>
              </a:rPr>
              <a:t>Makt uppstår kontinuerligt från många delar av samhället. Ingen är maktlös eftersom det finns ett </a:t>
            </a:r>
            <a:r>
              <a:rPr lang="sv-SE" sz="2595" i="1" dirty="0" err="1" smtClean="0">
                <a:latin typeface="Times"/>
                <a:cs typeface="Times"/>
              </a:rPr>
              <a:t>ömse-sidigt</a:t>
            </a:r>
            <a:r>
              <a:rPr lang="sv-SE" sz="2595" i="1" dirty="0" smtClean="0">
                <a:latin typeface="Times"/>
                <a:cs typeface="Times"/>
              </a:rPr>
              <a:t> beroende </a:t>
            </a:r>
            <a:r>
              <a:rPr lang="sv-SE" sz="2595" dirty="0" smtClean="0">
                <a:latin typeface="Times"/>
                <a:cs typeface="Times"/>
              </a:rPr>
              <a:t>i </a:t>
            </a:r>
            <a:r>
              <a:rPr lang="sv-SE" sz="2595" dirty="0" err="1" smtClean="0">
                <a:latin typeface="Times"/>
                <a:cs typeface="Times"/>
              </a:rPr>
              <a:t>förhållan-det</a:t>
            </a:r>
            <a:r>
              <a:rPr lang="sv-SE" sz="2595" dirty="0" smtClean="0">
                <a:latin typeface="Times"/>
                <a:cs typeface="Times"/>
              </a:rPr>
              <a:t>. De som har auktoritet behöver ta hänsyn till sina underlydande. Samarbete kan dras tillbaka.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endParaRPr lang="sv-SE" sz="2595" dirty="0" smtClean="0">
              <a:latin typeface="Times"/>
              <a:cs typeface="Times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sv-SE" sz="2595" b="1" i="1" dirty="0" smtClean="0">
                <a:latin typeface="Times"/>
                <a:cs typeface="Times"/>
              </a:rPr>
              <a:t>Auktoriteters</a:t>
            </a:r>
            <a:r>
              <a:rPr lang="sv-SE" sz="2595" dirty="0" smtClean="0">
                <a:latin typeface="Times"/>
                <a:cs typeface="Times"/>
              </a:rPr>
              <a:t> roll är att upprätthålla relationer så att </a:t>
            </a:r>
            <a:r>
              <a:rPr lang="sv-SE" sz="2595" b="1" dirty="0" smtClean="0">
                <a:latin typeface="Times"/>
                <a:cs typeface="Times"/>
              </a:rPr>
              <a:t>människornas behov </a:t>
            </a:r>
            <a:r>
              <a:rPr lang="sv-SE" sz="2595" dirty="0" smtClean="0">
                <a:latin typeface="Times"/>
                <a:cs typeface="Times"/>
              </a:rPr>
              <a:t>tillfredsställs.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endParaRPr lang="sv-SE" sz="2000" dirty="0" smtClean="0">
              <a:latin typeface="Times"/>
              <a:cs typeface="Times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endParaRPr lang="sv-SE" sz="2000" dirty="0" smtClean="0">
              <a:latin typeface="Times"/>
              <a:cs typeface="Times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endParaRPr lang="sv-SE" sz="2000" dirty="0" smtClean="0">
              <a:latin typeface="Times"/>
              <a:cs typeface="Times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endParaRPr lang="sv-SE" sz="2000" dirty="0" smtClean="0">
              <a:latin typeface="Times"/>
              <a:cs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ubrik 1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sv-SE" sz="2800" b="1" dirty="0" smtClean="0">
                <a:solidFill>
                  <a:schemeClr val="tx1"/>
                </a:solidFill>
                <a:latin typeface="Times"/>
                <a:ea typeface="ＭＳ Ｐゴシック" pitchFamily="-110" charset="-128"/>
                <a:cs typeface="Times"/>
              </a:rPr>
              <a:t>Hantering av konflikter, processen</a:t>
            </a:r>
            <a:endParaRPr lang="sv-SE" sz="2800" dirty="0" smtClean="0">
              <a:latin typeface="Times"/>
              <a:ea typeface="ＭＳ Ｐゴシック" pitchFamily="-110" charset="-128"/>
              <a:cs typeface="Times"/>
            </a:endParaRPr>
          </a:p>
        </p:txBody>
      </p:sp>
      <p:sp>
        <p:nvSpPr>
          <p:cNvPr id="77827" name="Platshållare för innehåll 12"/>
          <p:cNvSpPr>
            <a:spLocks noGrp="1"/>
          </p:cNvSpPr>
          <p:nvPr>
            <p:ph sz="half" idx="1"/>
          </p:nvPr>
        </p:nvSpPr>
        <p:spPr>
          <a:xfrm>
            <a:off x="838200" y="914400"/>
            <a:ext cx="3657600" cy="5943600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sv-SE" sz="5053" b="1" i="1" dirty="0" smtClean="0">
                <a:latin typeface="Times"/>
                <a:ea typeface="ＭＳ Ｐゴシック" pitchFamily="-110" charset="-128"/>
                <a:cs typeface="Times"/>
              </a:rPr>
              <a:t>Reglering </a:t>
            </a:r>
            <a:r>
              <a:rPr lang="sv-SE" sz="5053" dirty="0" smtClean="0">
                <a:latin typeface="Times"/>
                <a:ea typeface="ＭＳ Ｐゴシック" pitchFamily="-110" charset="-128"/>
                <a:cs typeface="Times"/>
              </a:rPr>
              <a:t>(</a:t>
            </a:r>
            <a:r>
              <a:rPr lang="sv-SE" sz="5053" dirty="0" err="1" smtClean="0">
                <a:latin typeface="Times"/>
                <a:ea typeface="ＭＳ Ｐゴシック" pitchFamily="-110" charset="-128"/>
                <a:cs typeface="Times"/>
              </a:rPr>
              <a:t>regulation</a:t>
            </a:r>
            <a:r>
              <a:rPr lang="sv-SE" sz="5053" dirty="0" smtClean="0">
                <a:latin typeface="Times"/>
                <a:ea typeface="ＭＳ Ｐゴシック" pitchFamily="-110" charset="-128"/>
                <a:cs typeface="Times"/>
              </a:rPr>
              <a:t>, settlement)</a:t>
            </a:r>
          </a:p>
          <a:p>
            <a:pPr>
              <a:lnSpc>
                <a:spcPct val="90000"/>
              </a:lnSpc>
            </a:pPr>
            <a:endParaRPr lang="sv-SE" sz="4364" dirty="0" smtClean="0">
              <a:latin typeface="Times"/>
              <a:ea typeface="ＭＳ Ｐゴシック" pitchFamily="-110" charset="-128"/>
              <a:cs typeface="Times"/>
            </a:endParaRPr>
          </a:p>
          <a:p>
            <a:pPr>
              <a:lnSpc>
                <a:spcPct val="90000"/>
              </a:lnSpc>
            </a:pPr>
            <a:r>
              <a:rPr lang="sv-SE" sz="5053" dirty="0" smtClean="0">
                <a:latin typeface="Times"/>
                <a:ea typeface="ＭＳ Ｐゴシック" pitchFamily="-110" charset="-128"/>
                <a:cs typeface="Times"/>
              </a:rPr>
              <a:t>Positionen deklareras från början.</a:t>
            </a:r>
          </a:p>
          <a:p>
            <a:pPr>
              <a:lnSpc>
                <a:spcPct val="90000"/>
              </a:lnSpc>
              <a:buFontTx/>
              <a:buNone/>
            </a:pPr>
            <a:endParaRPr lang="sv-SE" sz="4364" dirty="0" smtClean="0">
              <a:latin typeface="Times"/>
              <a:ea typeface="ＭＳ Ｐゴシック" pitchFamily="-110" charset="-128"/>
              <a:cs typeface="Times"/>
            </a:endParaRPr>
          </a:p>
          <a:p>
            <a:pPr>
              <a:lnSpc>
                <a:spcPct val="90000"/>
              </a:lnSpc>
            </a:pPr>
            <a:r>
              <a:rPr lang="sv-SE" sz="5053" dirty="0" smtClean="0">
                <a:latin typeface="Times"/>
                <a:ea typeface="ＭＳ Ｐゴシック" pitchFamily="-110" charset="-128"/>
                <a:cs typeface="Times"/>
              </a:rPr>
              <a:t>Det </a:t>
            </a:r>
            <a:r>
              <a:rPr lang="sv-SE" sz="5053" i="1" dirty="0" smtClean="0">
                <a:latin typeface="Times"/>
                <a:ea typeface="ＭＳ Ｐゴシック" pitchFamily="-110" charset="-128"/>
                <a:cs typeface="Times"/>
              </a:rPr>
              <a:t>egna</a:t>
            </a:r>
            <a:r>
              <a:rPr lang="sv-SE" sz="5053" dirty="0" smtClean="0">
                <a:latin typeface="Times"/>
                <a:ea typeface="ＭＳ Ｐゴシック" pitchFamily="-110" charset="-128"/>
                <a:cs typeface="Times"/>
              </a:rPr>
              <a:t> perspektivet är det som gäller.</a:t>
            </a:r>
          </a:p>
          <a:p>
            <a:pPr>
              <a:lnSpc>
                <a:spcPct val="90000"/>
              </a:lnSpc>
            </a:pPr>
            <a:endParaRPr lang="sv-SE" sz="4364" i="1" dirty="0" smtClean="0">
              <a:latin typeface="Times"/>
              <a:ea typeface="ＭＳ Ｐゴシック" pitchFamily="-110" charset="-128"/>
              <a:cs typeface="Times"/>
            </a:endParaRPr>
          </a:p>
          <a:p>
            <a:pPr>
              <a:lnSpc>
                <a:spcPct val="90000"/>
              </a:lnSpc>
            </a:pPr>
            <a:r>
              <a:rPr lang="sv-SE" sz="5053" dirty="0" smtClean="0">
                <a:latin typeface="Times"/>
                <a:ea typeface="ＭＳ Ｐゴシック" pitchFamily="-110" charset="-128"/>
                <a:cs typeface="Times"/>
              </a:rPr>
              <a:t>Det gäller att vinna så mycket som möjligt (</a:t>
            </a:r>
            <a:r>
              <a:rPr lang="sv-SE" sz="5053" dirty="0" err="1" smtClean="0">
                <a:latin typeface="Times"/>
                <a:ea typeface="ＭＳ Ｐゴシック" pitchFamily="-110" charset="-128"/>
                <a:cs typeface="Times"/>
              </a:rPr>
              <a:t>vinna-förlora</a:t>
            </a:r>
            <a:r>
              <a:rPr lang="sv-SE" sz="5053" dirty="0" smtClean="0">
                <a:latin typeface="Times"/>
                <a:ea typeface="ＭＳ Ｐゴシック" pitchFamily="-110" charset="-128"/>
                <a:cs typeface="Times"/>
              </a:rPr>
              <a:t>).</a:t>
            </a:r>
          </a:p>
          <a:p>
            <a:pPr>
              <a:lnSpc>
                <a:spcPct val="90000"/>
              </a:lnSpc>
            </a:pPr>
            <a:endParaRPr lang="sv-SE" sz="4364" dirty="0" smtClean="0">
              <a:latin typeface="Times"/>
              <a:ea typeface="ＭＳ Ｐゴシック" pitchFamily="-110" charset="-128"/>
              <a:cs typeface="Times"/>
            </a:endParaRPr>
          </a:p>
          <a:p>
            <a:pPr>
              <a:lnSpc>
                <a:spcPct val="90000"/>
              </a:lnSpc>
            </a:pPr>
            <a:r>
              <a:rPr lang="sv-SE" sz="5053" dirty="0" smtClean="0">
                <a:latin typeface="Times"/>
                <a:ea typeface="ＭＳ Ｐゴシック" pitchFamily="-110" charset="-128"/>
                <a:cs typeface="Times"/>
              </a:rPr>
              <a:t>Makt utnyttjas för att vinna</a:t>
            </a:r>
            <a:r>
              <a:rPr lang="sv-SE" sz="4364" dirty="0" smtClean="0">
                <a:latin typeface="Times"/>
                <a:ea typeface="ＭＳ Ｐゴシック" pitchFamily="-110" charset="-128"/>
                <a:cs typeface="Times"/>
              </a:rPr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endParaRPr lang="sv-SE" sz="4364" dirty="0" smtClean="0">
              <a:latin typeface="Times"/>
              <a:ea typeface="ＭＳ Ｐゴシック" pitchFamily="-110" charset="-128"/>
              <a:cs typeface="Times"/>
            </a:endParaRPr>
          </a:p>
          <a:p>
            <a:pPr>
              <a:lnSpc>
                <a:spcPct val="90000"/>
              </a:lnSpc>
            </a:pPr>
            <a:r>
              <a:rPr lang="sv-SE" sz="5053" dirty="0" smtClean="0">
                <a:latin typeface="Times"/>
                <a:ea typeface="ＭＳ Ｐゴシック" pitchFamily="-110" charset="-128"/>
                <a:cs typeface="Times"/>
              </a:rPr>
              <a:t>Den andra sidan får gärna ”förlora ansiktet”</a:t>
            </a:r>
            <a:r>
              <a:rPr lang="sv-SE" sz="4364" dirty="0" smtClean="0">
                <a:latin typeface="Times"/>
                <a:ea typeface="ＭＳ Ｐゴシック" pitchFamily="-110" charset="-128"/>
                <a:cs typeface="Times"/>
              </a:rPr>
              <a:t>.</a:t>
            </a:r>
          </a:p>
          <a:p>
            <a:pPr>
              <a:lnSpc>
                <a:spcPct val="90000"/>
              </a:lnSpc>
            </a:pPr>
            <a:endParaRPr lang="sv-SE" sz="2000" dirty="0" smtClean="0">
              <a:latin typeface="Times"/>
              <a:ea typeface="ＭＳ Ｐゴシック" pitchFamily="-110" charset="-128"/>
              <a:cs typeface="Times"/>
            </a:endParaRPr>
          </a:p>
          <a:p>
            <a:pPr>
              <a:lnSpc>
                <a:spcPct val="90000"/>
              </a:lnSpc>
            </a:pPr>
            <a:endParaRPr lang="sv-SE" sz="2000" dirty="0" smtClean="0">
              <a:latin typeface="Times"/>
              <a:ea typeface="ＭＳ Ｐゴシック" pitchFamily="-110" charset="-128"/>
              <a:cs typeface="Times"/>
            </a:endParaRPr>
          </a:p>
          <a:p>
            <a:endParaRPr lang="sv-SE" sz="2000" dirty="0" smtClean="0">
              <a:latin typeface="Times"/>
              <a:ea typeface="ＭＳ Ｐゴシック" pitchFamily="-110" charset="-128"/>
              <a:cs typeface="Times"/>
            </a:endParaRPr>
          </a:p>
        </p:txBody>
      </p:sp>
      <p:sp>
        <p:nvSpPr>
          <p:cNvPr id="77828" name="Platshållare för innehåll 1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sv-SE" sz="2400" b="1" i="1" dirty="0" smtClean="0">
                <a:latin typeface="Times"/>
                <a:ea typeface="ＭＳ Ｐゴシック" pitchFamily="-110" charset="-128"/>
                <a:cs typeface="Times"/>
              </a:rPr>
              <a:t>Lösning </a:t>
            </a:r>
            <a:r>
              <a:rPr lang="sv-SE" sz="2400" dirty="0" smtClean="0">
                <a:latin typeface="Times"/>
                <a:ea typeface="ＭＳ Ｐゴシック" pitchFamily="-110" charset="-128"/>
                <a:cs typeface="Times"/>
              </a:rPr>
              <a:t>(resolution)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endParaRPr lang="sv-SE" sz="2400" dirty="0" smtClean="0">
              <a:latin typeface="Times"/>
              <a:ea typeface="ＭＳ Ｐゴシック" pitchFamily="-110" charset="-128"/>
              <a:cs typeface="Times"/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sv-SE" sz="2400" i="1" dirty="0" smtClean="0">
                <a:latin typeface="Times"/>
                <a:ea typeface="ＭＳ Ｐゴシック" pitchFamily="-110" charset="-128"/>
                <a:cs typeface="Times"/>
              </a:rPr>
              <a:t>Gemensam </a:t>
            </a:r>
            <a:r>
              <a:rPr lang="sv-SE" sz="2400" dirty="0" smtClean="0">
                <a:latin typeface="Times"/>
                <a:ea typeface="ＭＳ Ｐゴシック" pitchFamily="-110" charset="-128"/>
                <a:cs typeface="Times"/>
              </a:rPr>
              <a:t>analys. Underliggande behov är i fokus. Möjliga alternativ tas fram.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sv-SE" sz="2400" i="1" dirty="0" smtClean="0">
              <a:latin typeface="Times"/>
              <a:ea typeface="ＭＳ Ｐゴシック" pitchFamily="-110" charset="-128"/>
              <a:cs typeface="Times"/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sv-SE" sz="2400" i="1" dirty="0" smtClean="0">
                <a:latin typeface="Times"/>
                <a:ea typeface="ＭＳ Ｐゴシック" pitchFamily="-110" charset="-128"/>
                <a:cs typeface="Times"/>
              </a:rPr>
              <a:t>Parternas</a:t>
            </a:r>
            <a:r>
              <a:rPr lang="sv-SE" sz="2400" dirty="0" smtClean="0">
                <a:latin typeface="Times"/>
                <a:ea typeface="ＭＳ Ｐゴシック" pitchFamily="-110" charset="-128"/>
                <a:cs typeface="Times"/>
              </a:rPr>
              <a:t> perspektiv gäller.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sv-SE" sz="2400" dirty="0" err="1" smtClean="0">
                <a:latin typeface="Times"/>
                <a:ea typeface="ＭＳ Ｐゴシック" pitchFamily="-110" charset="-128"/>
                <a:cs typeface="Times"/>
              </a:rPr>
              <a:t>Vinna-vinna-lösning</a:t>
            </a:r>
            <a:endParaRPr lang="sv-SE" sz="2400" dirty="0" smtClean="0">
              <a:latin typeface="Times"/>
              <a:ea typeface="ＭＳ Ｐゴシック" pitchFamily="-110" charset="-128"/>
              <a:cs typeface="Times"/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sv-SE" sz="2400" dirty="0" smtClean="0">
              <a:latin typeface="Times"/>
              <a:ea typeface="ＭＳ Ｐゴシック" pitchFamily="-110" charset="-128"/>
              <a:cs typeface="Times"/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sv-SE" sz="2400" dirty="0" smtClean="0">
                <a:latin typeface="Times"/>
                <a:ea typeface="ＭＳ Ｐゴシック" pitchFamily="-110" charset="-128"/>
                <a:cs typeface="Times"/>
              </a:rPr>
              <a:t>Makt utnyttjas för att nå en gemensamt bra lösning.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sv-SE" sz="2400" dirty="0" smtClean="0">
              <a:latin typeface="Times"/>
              <a:ea typeface="ＭＳ Ｐゴシック" pitchFamily="-110" charset="-128"/>
              <a:cs typeface="Times"/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sv-SE" sz="2400" dirty="0" smtClean="0">
                <a:latin typeface="Times"/>
                <a:ea typeface="ＭＳ Ｐゴシック" pitchFamily="-110" charset="-128"/>
                <a:cs typeface="Times"/>
              </a:rPr>
              <a:t>Den andra sidans behov av god självkänsla tillgodoses.</a:t>
            </a:r>
          </a:p>
          <a:p>
            <a:pPr>
              <a:lnSpc>
                <a:spcPct val="90000"/>
              </a:lnSpc>
            </a:pPr>
            <a:endParaRPr lang="sv-SE" sz="2400" dirty="0" smtClean="0">
              <a:latin typeface="Times"/>
              <a:ea typeface="ＭＳ Ｐゴシック" pitchFamily="-110" charset="-128"/>
              <a:cs typeface="Times"/>
            </a:endParaRPr>
          </a:p>
          <a:p>
            <a:pPr>
              <a:lnSpc>
                <a:spcPct val="90000"/>
              </a:lnSpc>
            </a:pPr>
            <a:endParaRPr lang="sv-SE" sz="2400" dirty="0" smtClean="0">
              <a:latin typeface="Times"/>
              <a:ea typeface="ＭＳ Ｐゴシック" pitchFamily="-110" charset="-128"/>
              <a:cs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ubrik 2"/>
          <p:cNvSpPr>
            <a:spLocks noGrp="1"/>
          </p:cNvSpPr>
          <p:nvPr>
            <p:ph type="title"/>
          </p:nvPr>
        </p:nvSpPr>
        <p:spPr>
          <a:xfrm>
            <a:off x="533400" y="-381000"/>
            <a:ext cx="7772400" cy="1524000"/>
          </a:xfrm>
        </p:spPr>
        <p:txBody>
          <a:bodyPr/>
          <a:lstStyle/>
          <a:p>
            <a:r>
              <a:rPr lang="sv-SE" sz="2800" b="1" dirty="0" smtClean="0">
                <a:solidFill>
                  <a:schemeClr val="tx1"/>
                </a:solidFill>
                <a:latin typeface="Times"/>
                <a:ea typeface="ＭＳ Ｐゴシック" pitchFamily="-110" charset="-128"/>
                <a:cs typeface="Times"/>
              </a:rPr>
              <a:t>Hantering av konflikter, processen, forts.</a:t>
            </a:r>
            <a:endParaRPr lang="sv-SE" sz="2800" dirty="0" smtClean="0">
              <a:latin typeface="Times"/>
              <a:ea typeface="ＭＳ Ｐゴシック" pitchFamily="-110" charset="-128"/>
              <a:cs typeface="Times"/>
            </a:endParaRPr>
          </a:p>
        </p:txBody>
      </p:sp>
      <p:sp>
        <p:nvSpPr>
          <p:cNvPr id="78851" name="Platshållare för innehåll 3"/>
          <p:cNvSpPr>
            <a:spLocks noGrp="1"/>
          </p:cNvSpPr>
          <p:nvPr>
            <p:ph sz="half" idx="1"/>
          </p:nvPr>
        </p:nvSpPr>
        <p:spPr>
          <a:xfrm>
            <a:off x="685800" y="838200"/>
            <a:ext cx="3810000" cy="6019800"/>
          </a:xfrm>
        </p:spPr>
        <p:txBody>
          <a:bodyPr>
            <a:noAutofit/>
          </a:bodyPr>
          <a:lstStyle/>
          <a:p>
            <a:pPr marL="252000">
              <a:lnSpc>
                <a:spcPct val="90000"/>
              </a:lnSpc>
              <a:spcBef>
                <a:spcPts val="0"/>
              </a:spcBef>
            </a:pPr>
            <a:r>
              <a:rPr lang="sv-SE" sz="2400" dirty="0" smtClean="0">
                <a:latin typeface="Times"/>
                <a:ea typeface="ＭＳ Ｐゴシック" pitchFamily="-110" charset="-128"/>
                <a:cs typeface="Times"/>
              </a:rPr>
              <a:t>Personen blandas ofta ihop med problemet</a:t>
            </a:r>
          </a:p>
          <a:p>
            <a:pPr marL="252000">
              <a:lnSpc>
                <a:spcPct val="90000"/>
              </a:lnSpc>
              <a:spcBef>
                <a:spcPts val="0"/>
              </a:spcBef>
            </a:pPr>
            <a:endParaRPr lang="sv-SE" sz="2400" dirty="0" smtClean="0">
              <a:latin typeface="Times"/>
              <a:ea typeface="ＭＳ Ｐゴシック" pitchFamily="-110" charset="-128"/>
              <a:cs typeface="Times"/>
            </a:endParaRPr>
          </a:p>
          <a:p>
            <a:pPr marL="252000">
              <a:lnSpc>
                <a:spcPct val="90000"/>
              </a:lnSpc>
              <a:spcBef>
                <a:spcPts val="0"/>
              </a:spcBef>
            </a:pPr>
            <a:r>
              <a:rPr lang="sv-SE" sz="2400" b="1" i="1" dirty="0" smtClean="0">
                <a:latin typeface="Times"/>
                <a:ea typeface="ＭＳ Ｐゴシック" pitchFamily="-110" charset="-128"/>
                <a:cs typeface="Times"/>
              </a:rPr>
              <a:t>Målet</a:t>
            </a:r>
            <a:r>
              <a:rPr lang="sv-SE" sz="2400" dirty="0" smtClean="0">
                <a:latin typeface="Times"/>
                <a:ea typeface="ＭＳ Ｐゴシック" pitchFamily="-110" charset="-128"/>
                <a:cs typeface="Times"/>
              </a:rPr>
              <a:t> tillåts blandas samman med medlen.</a:t>
            </a:r>
          </a:p>
          <a:p>
            <a:pPr marL="252000">
              <a:lnSpc>
                <a:spcPct val="90000"/>
              </a:lnSpc>
              <a:spcBef>
                <a:spcPts val="0"/>
              </a:spcBef>
            </a:pPr>
            <a:r>
              <a:rPr lang="sv-SE" sz="2400" b="1" i="1" dirty="0" smtClean="0">
                <a:latin typeface="Times"/>
                <a:ea typeface="ＭＳ Ｐゴシック" pitchFamily="-110" charset="-128"/>
                <a:cs typeface="Times"/>
              </a:rPr>
              <a:t>Metodern</a:t>
            </a:r>
            <a:r>
              <a:rPr lang="sv-SE" sz="2400" dirty="0" smtClean="0">
                <a:latin typeface="Times"/>
                <a:ea typeface="ＭＳ Ｐゴシック" pitchFamily="-110" charset="-128"/>
                <a:cs typeface="Times"/>
              </a:rPr>
              <a:t>a är </a:t>
            </a:r>
            <a:r>
              <a:rPr lang="sv-SE" sz="2400" dirty="0" err="1" smtClean="0">
                <a:latin typeface="Times"/>
                <a:ea typeface="ＭＳ Ｐゴシック" pitchFamily="-110" charset="-128"/>
                <a:cs typeface="Times"/>
              </a:rPr>
              <a:t>domstols-utslag</a:t>
            </a:r>
            <a:r>
              <a:rPr lang="sv-SE" sz="2400" dirty="0" smtClean="0">
                <a:latin typeface="Times"/>
                <a:ea typeface="ＭＳ Ｐゴシック" pitchFamily="-110" charset="-128"/>
                <a:cs typeface="Times"/>
              </a:rPr>
              <a:t>, skiljedom, medling, förhandling för att </a:t>
            </a:r>
            <a:r>
              <a:rPr lang="sv-SE" sz="2400" b="1" dirty="0" smtClean="0">
                <a:latin typeface="Times"/>
                <a:ea typeface="ＭＳ Ｐゴシック" pitchFamily="-110" charset="-128"/>
                <a:cs typeface="Times"/>
              </a:rPr>
              <a:t>vinna. </a:t>
            </a:r>
            <a:r>
              <a:rPr lang="sv-SE" sz="2400" dirty="0" smtClean="0">
                <a:latin typeface="Times"/>
                <a:ea typeface="ＭＳ Ｐゴシック" pitchFamily="-110" charset="-128"/>
                <a:cs typeface="Times"/>
              </a:rPr>
              <a:t>Medlaren lägger förslag. Medlaren får använda makt att tvinga parterna. </a:t>
            </a:r>
            <a:r>
              <a:rPr lang="sv-SE" sz="2400" dirty="0" err="1" smtClean="0">
                <a:latin typeface="Times"/>
                <a:ea typeface="ＭＳ Ｐゴシック" pitchFamily="-110" charset="-128"/>
                <a:cs typeface="Times"/>
              </a:rPr>
              <a:t>För-handling</a:t>
            </a:r>
            <a:r>
              <a:rPr lang="sv-SE" sz="2400" dirty="0" smtClean="0">
                <a:latin typeface="Times"/>
                <a:ea typeface="ＭＳ Ｐゴシック" pitchFamily="-110" charset="-128"/>
                <a:cs typeface="Times"/>
              </a:rPr>
              <a:t> är en form av köpslående. </a:t>
            </a:r>
            <a:r>
              <a:rPr lang="sv-SE" sz="2400" dirty="0" err="1" smtClean="0">
                <a:latin typeface="Times"/>
                <a:ea typeface="ＭＳ Ｐゴシック" pitchFamily="-110" charset="-128"/>
                <a:cs typeface="Times"/>
              </a:rPr>
              <a:t>Stånpunkterna</a:t>
            </a:r>
            <a:r>
              <a:rPr lang="sv-SE" sz="2400" dirty="0" smtClean="0">
                <a:latin typeface="Times"/>
                <a:ea typeface="ＭＳ Ｐゴシック" pitchFamily="-110" charset="-128"/>
                <a:cs typeface="Times"/>
              </a:rPr>
              <a:t> deklareras vid starten.  Underliggande behov är ej i fokus. Maktspel. </a:t>
            </a:r>
            <a:r>
              <a:rPr lang="sv-SE" sz="2400" dirty="0" err="1" smtClean="0">
                <a:latin typeface="Times"/>
                <a:ea typeface="ＭＳ Ｐゴシック" pitchFamily="-110" charset="-128"/>
                <a:cs typeface="Times"/>
              </a:rPr>
              <a:t>Kort-siktiga</a:t>
            </a:r>
            <a:r>
              <a:rPr lang="sv-SE" sz="2400" dirty="0" smtClean="0">
                <a:latin typeface="Times"/>
                <a:ea typeface="ＭＳ Ｐゴシック" pitchFamily="-110" charset="-128"/>
                <a:cs typeface="Times"/>
              </a:rPr>
              <a:t> lösningar </a:t>
            </a:r>
            <a:r>
              <a:rPr lang="sv-SE" sz="2400" dirty="0" err="1" smtClean="0">
                <a:latin typeface="Times"/>
                <a:ea typeface="ＭＳ Ｐゴシック" pitchFamily="-110" charset="-128"/>
                <a:cs typeface="Times"/>
              </a:rPr>
              <a:t>accep-teras</a:t>
            </a:r>
            <a:r>
              <a:rPr lang="sv-SE" sz="2400" dirty="0" smtClean="0">
                <a:latin typeface="Times"/>
                <a:ea typeface="ＭＳ Ｐゴシック" pitchFamily="-110" charset="-128"/>
                <a:cs typeface="Times"/>
              </a:rPr>
              <a:t>.</a:t>
            </a:r>
            <a:endParaRPr lang="sv-SE" sz="2000" dirty="0" smtClean="0">
              <a:latin typeface="Times"/>
              <a:ea typeface="ＭＳ Ｐゴシック" pitchFamily="-110" charset="-128"/>
              <a:cs typeface="Times"/>
            </a:endParaRPr>
          </a:p>
          <a:p>
            <a:endParaRPr lang="sv-SE" sz="2000" dirty="0" smtClean="0">
              <a:latin typeface="Times"/>
              <a:ea typeface="ＭＳ Ｐゴシック" pitchFamily="-110" charset="-128"/>
              <a:cs typeface="Times"/>
            </a:endParaRPr>
          </a:p>
        </p:txBody>
      </p:sp>
      <p:sp>
        <p:nvSpPr>
          <p:cNvPr id="78852" name="Platshållare för innehåll 4"/>
          <p:cNvSpPr>
            <a:spLocks noGrp="1"/>
          </p:cNvSpPr>
          <p:nvPr>
            <p:ph sz="half" idx="2"/>
          </p:nvPr>
        </p:nvSpPr>
        <p:spPr>
          <a:xfrm>
            <a:off x="4724400" y="838200"/>
            <a:ext cx="3733800" cy="6019800"/>
          </a:xfrm>
        </p:spPr>
        <p:txBody>
          <a:bodyPr>
            <a:noAutofit/>
          </a:bodyPr>
          <a:lstStyle/>
          <a:p>
            <a:pPr marL="0">
              <a:lnSpc>
                <a:spcPct val="90000"/>
              </a:lnSpc>
            </a:pPr>
            <a:r>
              <a:rPr lang="sv-SE" sz="2400" dirty="0" smtClean="0">
                <a:latin typeface="Times"/>
                <a:ea typeface="ＭＳ Ｐゴシック" pitchFamily="-110" charset="-128"/>
                <a:cs typeface="Times"/>
              </a:rPr>
              <a:t>Personen och problemet hålls isär.</a:t>
            </a:r>
          </a:p>
          <a:p>
            <a:pPr marL="0">
              <a:lnSpc>
                <a:spcPct val="90000"/>
              </a:lnSpc>
            </a:pPr>
            <a:r>
              <a:rPr lang="sv-SE" sz="2400" b="1" i="1" dirty="0" smtClean="0">
                <a:latin typeface="Times"/>
                <a:ea typeface="ＭＳ Ｐゴシック" pitchFamily="-110" charset="-128"/>
                <a:cs typeface="Times"/>
              </a:rPr>
              <a:t>Målet</a:t>
            </a:r>
            <a:r>
              <a:rPr lang="sv-SE" sz="2400" dirty="0" smtClean="0">
                <a:latin typeface="Times"/>
                <a:ea typeface="ＭＳ Ｐゴシック" pitchFamily="-110" charset="-128"/>
                <a:cs typeface="Times"/>
              </a:rPr>
              <a:t> hålls klart och taktiken tillåts ej bli mål. </a:t>
            </a:r>
          </a:p>
          <a:p>
            <a:pPr marL="0">
              <a:lnSpc>
                <a:spcPct val="90000"/>
              </a:lnSpc>
              <a:spcBef>
                <a:spcPts val="0"/>
              </a:spcBef>
            </a:pPr>
            <a:r>
              <a:rPr lang="sv-SE" sz="2400" b="1" i="1" dirty="0" smtClean="0">
                <a:latin typeface="Times"/>
                <a:ea typeface="ＭＳ Ｐゴシック" pitchFamily="-110" charset="-128"/>
                <a:cs typeface="Times"/>
              </a:rPr>
              <a:t>Medlaren</a:t>
            </a:r>
            <a:r>
              <a:rPr lang="sv-SE" sz="2400" dirty="0" smtClean="0">
                <a:latin typeface="Times"/>
                <a:ea typeface="ＭＳ Ｐゴシック" pitchFamily="-110" charset="-128"/>
                <a:cs typeface="Times"/>
              </a:rPr>
              <a:t> är opartisk och underlättar för parterna att arbeta konstruktivt. Parterna lägger förslagen. Medlaren tvingar inte parterna. </a:t>
            </a:r>
            <a:r>
              <a:rPr lang="sv-SE" sz="2400" b="1" dirty="0" smtClean="0">
                <a:latin typeface="Times"/>
                <a:ea typeface="ＭＳ Ｐゴシック" pitchFamily="-110" charset="-128"/>
                <a:cs typeface="Times"/>
              </a:rPr>
              <a:t>Parternas perspektiv </a:t>
            </a:r>
            <a:r>
              <a:rPr lang="sv-SE" sz="2400" dirty="0" smtClean="0">
                <a:latin typeface="Times"/>
                <a:ea typeface="ＭＳ Ｐゴシック" pitchFamily="-110" charset="-128"/>
                <a:cs typeface="Times"/>
              </a:rPr>
              <a:t>står i centrum för processen. Behov/även underliggande behov är i fokus. Förtroende viktigt. </a:t>
            </a:r>
          </a:p>
          <a:p>
            <a:pPr marL="0">
              <a:lnSpc>
                <a:spcPct val="90000"/>
              </a:lnSpc>
            </a:pPr>
            <a:r>
              <a:rPr lang="sv-SE" sz="2400" b="1" dirty="0" smtClean="0">
                <a:latin typeface="Times"/>
                <a:ea typeface="ＭＳ Ｐゴシック" pitchFamily="-110" charset="-128"/>
                <a:cs typeface="Times"/>
              </a:rPr>
              <a:t>Långsiktig lösning </a:t>
            </a:r>
            <a:r>
              <a:rPr lang="sv-SE" sz="2400" dirty="0" smtClean="0">
                <a:latin typeface="Times"/>
                <a:ea typeface="ＭＳ Ｐゴシック" pitchFamily="-110" charset="-128"/>
                <a:cs typeface="Times"/>
              </a:rPr>
              <a:t>är målet, kortsiktig accepteras ej.</a:t>
            </a:r>
          </a:p>
          <a:p>
            <a:pPr>
              <a:lnSpc>
                <a:spcPct val="90000"/>
              </a:lnSpc>
            </a:pPr>
            <a:endParaRPr lang="sv-SE" sz="2000" dirty="0" smtClean="0">
              <a:latin typeface="Times"/>
              <a:ea typeface="ＭＳ Ｐゴシック" pitchFamily="-110" charset="-128"/>
              <a:cs typeface="Times"/>
            </a:endParaRPr>
          </a:p>
          <a:p>
            <a:pPr>
              <a:lnSpc>
                <a:spcPct val="90000"/>
              </a:lnSpc>
            </a:pPr>
            <a:endParaRPr lang="sv-SE" sz="2000" dirty="0" smtClean="0">
              <a:latin typeface="Times"/>
              <a:ea typeface="ＭＳ Ｐゴシック" pitchFamily="-110" charset="-128"/>
              <a:cs typeface="Times"/>
            </a:endParaRPr>
          </a:p>
          <a:p>
            <a:pPr>
              <a:lnSpc>
                <a:spcPct val="90000"/>
              </a:lnSpc>
              <a:buNone/>
            </a:pPr>
            <a:endParaRPr lang="sv-SE" sz="2000" dirty="0" smtClean="0">
              <a:latin typeface="Times"/>
              <a:ea typeface="ＭＳ Ｐゴシック" pitchFamily="-110" charset="-128"/>
              <a:cs typeface="Times"/>
            </a:endParaRPr>
          </a:p>
          <a:p>
            <a:pPr>
              <a:lnSpc>
                <a:spcPct val="90000"/>
              </a:lnSpc>
            </a:pPr>
            <a:r>
              <a:rPr lang="sv-SE" sz="2000" dirty="0" smtClean="0">
                <a:latin typeface="Times"/>
                <a:ea typeface="ＭＳ Ｐゴシック" pitchFamily="-110" charset="-128"/>
                <a:cs typeface="Times"/>
              </a:rPr>
              <a:t>Lösningen ska vara långsiktig.</a:t>
            </a:r>
          </a:p>
          <a:p>
            <a:pPr>
              <a:lnSpc>
                <a:spcPct val="90000"/>
              </a:lnSpc>
            </a:pPr>
            <a:endParaRPr lang="sv-SE" sz="2000" dirty="0" smtClean="0">
              <a:latin typeface="Times"/>
              <a:ea typeface="ＭＳ Ｐゴシック" pitchFamily="-110" charset="-128"/>
              <a:cs typeface="Times"/>
            </a:endParaRPr>
          </a:p>
          <a:p>
            <a:endParaRPr lang="sv-SE" sz="2000" dirty="0" smtClean="0">
              <a:latin typeface="Times"/>
              <a:ea typeface="ＭＳ Ｐゴシック" pitchFamily="-110" charset="-128"/>
              <a:cs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latin typeface="Times"/>
                <a:cs typeface="Times"/>
              </a:rPr>
              <a:t>Medlemskap i NATO</a:t>
            </a:r>
            <a:endParaRPr lang="sv-SE" dirty="0">
              <a:latin typeface="Times"/>
              <a:cs typeface="Times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>
                <a:latin typeface="Times"/>
                <a:cs typeface="Times"/>
              </a:rPr>
              <a:t>I så fall gäller artikel 5</a:t>
            </a:r>
          </a:p>
          <a:p>
            <a:endParaRPr lang="sv-SE" dirty="0" smtClean="0">
              <a:latin typeface="Times"/>
              <a:cs typeface="Times"/>
            </a:endParaRPr>
          </a:p>
          <a:p>
            <a:r>
              <a:rPr lang="sv-SE" dirty="0" smtClean="0">
                <a:latin typeface="Times"/>
                <a:cs typeface="Times"/>
              </a:rPr>
              <a:t>Ett angrepp på en medlem betraktas som anfall på alla.</a:t>
            </a:r>
          </a:p>
          <a:p>
            <a:r>
              <a:rPr lang="sv-SE" dirty="0" smtClean="0">
                <a:latin typeface="Times"/>
                <a:cs typeface="Times"/>
              </a:rPr>
              <a:t>Skyldighet att bistå.</a:t>
            </a:r>
          </a:p>
          <a:p>
            <a:r>
              <a:rPr lang="sv-SE" dirty="0" smtClean="0">
                <a:latin typeface="Times"/>
                <a:cs typeface="Times"/>
              </a:rPr>
              <a:t>Vad finns för möjlighet att inte delta militärt?</a:t>
            </a:r>
            <a:endParaRPr lang="sv-SE" dirty="0">
              <a:latin typeface="Times"/>
              <a:cs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karta amerikanska baser (2)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6199" y="396875"/>
            <a:ext cx="9144001" cy="6461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Russia wants war! Satir kop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066800"/>
            <a:ext cx="7620000" cy="5719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latin typeface="Times"/>
                <a:cs typeface="Times"/>
              </a:rPr>
              <a:t>På </a:t>
            </a:r>
            <a:r>
              <a:rPr lang="sv-SE" dirty="0" err="1" smtClean="0">
                <a:latin typeface="Times"/>
                <a:cs typeface="Times"/>
              </a:rPr>
              <a:t>youtube.com</a:t>
            </a:r>
            <a:endParaRPr lang="sv-SE" dirty="0">
              <a:latin typeface="Times"/>
              <a:cs typeface="Times"/>
            </a:endParaRPr>
          </a:p>
        </p:txBody>
      </p:sp>
      <p:sp>
        <p:nvSpPr>
          <p:cNvPr id="7" name="Platshållare för innehåll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>
                <a:latin typeface="Times"/>
                <a:cs typeface="Times"/>
              </a:rPr>
              <a:t>Stina Oscarsons film på </a:t>
            </a:r>
            <a:r>
              <a:rPr lang="sv-SE" dirty="0" err="1" smtClean="0">
                <a:latin typeface="Times"/>
                <a:cs typeface="Times"/>
              </a:rPr>
              <a:t>youtube</a:t>
            </a:r>
            <a:endParaRPr lang="sv-SE" dirty="0" smtClean="0">
              <a:latin typeface="Times"/>
              <a:cs typeface="Times"/>
            </a:endParaRPr>
          </a:p>
          <a:p>
            <a:r>
              <a:rPr lang="sv-SE" dirty="0" smtClean="0">
                <a:latin typeface="Times"/>
                <a:cs typeface="Times"/>
              </a:rPr>
              <a:t>Nato på 6 minuter</a:t>
            </a:r>
          </a:p>
          <a:p>
            <a:r>
              <a:rPr lang="sv-SE" dirty="0" smtClean="0">
                <a:latin typeface="Times"/>
                <a:cs typeface="Times"/>
              </a:rPr>
              <a:t>Maj-Britt Theorin om alliansfrihet</a:t>
            </a:r>
          </a:p>
          <a:p>
            <a:r>
              <a:rPr lang="sv-SE" dirty="0" smtClean="0">
                <a:latin typeface="Times"/>
                <a:cs typeface="Times"/>
              </a:rPr>
              <a:t>Thage G. Peterson</a:t>
            </a:r>
            <a:endParaRPr lang="sv-SE" dirty="0">
              <a:latin typeface="Times"/>
              <a:cs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latin typeface="Times"/>
                <a:cs typeface="Times"/>
              </a:rPr>
              <a:t>webbsidor</a:t>
            </a:r>
            <a:endParaRPr lang="sv-SE" dirty="0">
              <a:latin typeface="Times"/>
              <a:cs typeface="Times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dirty="0" smtClean="0">
                <a:latin typeface="Times"/>
                <a:cs typeface="Times"/>
                <a:hlinkClick r:id="rId2"/>
              </a:rPr>
              <a:t>www.nejtillnato.se</a:t>
            </a:r>
            <a:endParaRPr lang="sv-SE" dirty="0" smtClean="0">
              <a:latin typeface="Times"/>
              <a:cs typeface="Times"/>
            </a:endParaRPr>
          </a:p>
          <a:p>
            <a:r>
              <a:rPr lang="sv-SE" dirty="0" smtClean="0">
                <a:latin typeface="Times"/>
                <a:cs typeface="Times"/>
                <a:hlinkClick r:id="rId3"/>
              </a:rPr>
              <a:t>www.natoutredningen.se</a:t>
            </a:r>
            <a:endParaRPr lang="sv-SE" dirty="0" smtClean="0">
              <a:latin typeface="Times"/>
              <a:cs typeface="Times"/>
            </a:endParaRPr>
          </a:p>
          <a:p>
            <a:r>
              <a:rPr lang="sv-SE" dirty="0" smtClean="0">
                <a:latin typeface="Times"/>
                <a:cs typeface="Times"/>
                <a:hlinkClick r:id="rId4"/>
              </a:rPr>
              <a:t>www.folkkampanjenmotnato.se</a:t>
            </a:r>
            <a:endParaRPr lang="sv-SE" dirty="0" smtClean="0">
              <a:latin typeface="Times"/>
              <a:cs typeface="Times"/>
            </a:endParaRPr>
          </a:p>
          <a:p>
            <a:r>
              <a:rPr lang="sv-SE" dirty="0" smtClean="0">
                <a:latin typeface="Times"/>
                <a:cs typeface="Times"/>
                <a:hlinkClick r:id="rId5"/>
              </a:rPr>
              <a:t>www.tradet.org</a:t>
            </a:r>
            <a:r>
              <a:rPr lang="sv-SE" dirty="0" smtClean="0">
                <a:latin typeface="Times"/>
                <a:cs typeface="Times"/>
              </a:rPr>
              <a:t> Lära leva samman kap. 7</a:t>
            </a:r>
          </a:p>
          <a:p>
            <a:r>
              <a:rPr lang="sv-SE" dirty="0" smtClean="0">
                <a:latin typeface="Times"/>
                <a:cs typeface="Times"/>
                <a:hlinkClick r:id="rId6"/>
              </a:rPr>
              <a:t>www.fredsam.se</a:t>
            </a:r>
            <a:endParaRPr lang="sv-SE" dirty="0" smtClean="0">
              <a:latin typeface="Times"/>
              <a:cs typeface="Times"/>
            </a:endParaRPr>
          </a:p>
          <a:p>
            <a:r>
              <a:rPr lang="sv-SE" dirty="0" smtClean="0">
                <a:latin typeface="Times"/>
                <a:cs typeface="Times"/>
                <a:hlinkClick r:id="rId7"/>
              </a:rPr>
              <a:t>www.manskligsakerhet.se</a:t>
            </a:r>
            <a:endParaRPr lang="sv-SE" dirty="0" smtClean="0">
              <a:latin typeface="Times"/>
              <a:cs typeface="Times"/>
            </a:endParaRPr>
          </a:p>
          <a:p>
            <a:r>
              <a:rPr lang="sv-SE" dirty="0" err="1" smtClean="0">
                <a:latin typeface="Times"/>
                <a:cs typeface="Times"/>
              </a:rPr>
              <a:t>Facebooksidor</a:t>
            </a:r>
            <a:r>
              <a:rPr lang="sv-SE" dirty="0" smtClean="0">
                <a:latin typeface="Times"/>
                <a:cs typeface="Times"/>
              </a:rPr>
              <a:t> Nej till Nato, Göteborg,</a:t>
            </a:r>
          </a:p>
          <a:p>
            <a:r>
              <a:rPr lang="sv-SE" dirty="0" smtClean="0">
                <a:latin typeface="Times"/>
                <a:cs typeface="Times"/>
              </a:rPr>
              <a:t>Kvinnor (och män) för fred, Skåne</a:t>
            </a:r>
          </a:p>
          <a:p>
            <a:r>
              <a:rPr lang="sv-SE" dirty="0" smtClean="0">
                <a:latin typeface="Times"/>
                <a:cs typeface="Times"/>
              </a:rPr>
              <a:t>Aktionsgruppen Nej till Nato</a:t>
            </a:r>
          </a:p>
          <a:p>
            <a:r>
              <a:rPr lang="sv-SE" dirty="0" smtClean="0">
                <a:latin typeface="Times"/>
                <a:cs typeface="Times"/>
              </a:rPr>
              <a:t>m </a:t>
            </a:r>
            <a:r>
              <a:rPr lang="sv-SE" dirty="0" err="1" smtClean="0">
                <a:latin typeface="Times"/>
                <a:cs typeface="Times"/>
              </a:rPr>
              <a:t>fl</a:t>
            </a:r>
            <a:endParaRPr lang="sv-SE" dirty="0" smtClean="0">
              <a:latin typeface="Times"/>
              <a:cs typeface="Times"/>
            </a:endParaRPr>
          </a:p>
          <a:p>
            <a:endParaRPr lang="sv-SE" dirty="0" smtClean="0"/>
          </a:p>
          <a:p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latin typeface="Times"/>
                <a:cs typeface="Times"/>
              </a:rPr>
              <a:t>Böcker</a:t>
            </a:r>
            <a:endParaRPr lang="sv-SE" dirty="0">
              <a:latin typeface="Times"/>
              <a:cs typeface="Times"/>
            </a:endParaRPr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>
                <a:latin typeface="Times"/>
                <a:cs typeface="Times"/>
              </a:rPr>
              <a:t>Bevara alliansfriheten – Nej till Nato-medlemskap! (antologi)</a:t>
            </a:r>
          </a:p>
          <a:p>
            <a:r>
              <a:rPr lang="sv-SE" dirty="0" smtClean="0">
                <a:latin typeface="Times"/>
                <a:cs typeface="Times"/>
              </a:rPr>
              <a:t>Sverige, Nato och säkerheten (Natoutredningen bestående </a:t>
            </a:r>
            <a:r>
              <a:rPr lang="sv-SE" dirty="0" err="1" smtClean="0">
                <a:latin typeface="Times"/>
                <a:cs typeface="Times"/>
              </a:rPr>
              <a:t>bl</a:t>
            </a:r>
            <a:r>
              <a:rPr lang="sv-SE" dirty="0" smtClean="0">
                <a:latin typeface="Times"/>
                <a:cs typeface="Times"/>
              </a:rPr>
              <a:t> a av  Stina Oscarson, Pierre Schori och Lars Ingelstam)</a:t>
            </a:r>
          </a:p>
          <a:p>
            <a:r>
              <a:rPr lang="sv-SE" dirty="0" err="1" smtClean="0">
                <a:latin typeface="Times"/>
                <a:cs typeface="Times"/>
              </a:rPr>
              <a:t>Richrs</a:t>
            </a:r>
            <a:r>
              <a:rPr lang="sv-SE" dirty="0" smtClean="0">
                <a:latin typeface="Times"/>
                <a:cs typeface="Times"/>
              </a:rPr>
              <a:t> </a:t>
            </a:r>
            <a:r>
              <a:rPr lang="sv-SE" dirty="0" err="1" smtClean="0">
                <a:latin typeface="Times"/>
                <a:cs typeface="Times"/>
              </a:rPr>
              <a:t>Sakwa</a:t>
            </a:r>
            <a:r>
              <a:rPr lang="sv-SE" dirty="0" smtClean="0">
                <a:latin typeface="Times"/>
                <a:cs typeface="Times"/>
              </a:rPr>
              <a:t>: Frontlinje Ukraina – Krisen i gränslandet mellan Ryssland och Europeiska unionen</a:t>
            </a:r>
          </a:p>
          <a:p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b="1" dirty="0" smtClean="0">
                <a:latin typeface="Times"/>
                <a:cs typeface="Times"/>
              </a:rPr>
              <a:t>Natostyrkor som från Sverige kan anfalla tredje land</a:t>
            </a:r>
            <a:endParaRPr lang="sv-SE" b="1" dirty="0">
              <a:latin typeface="Times"/>
              <a:cs typeface="Times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v-SE" dirty="0" smtClean="0"/>
              <a:t>2.1</a:t>
            </a:r>
          </a:p>
          <a:p>
            <a:pPr>
              <a:buNone/>
            </a:pPr>
            <a:r>
              <a:rPr lang="sv-SE" dirty="0" smtClean="0"/>
              <a:t>	</a:t>
            </a:r>
            <a:r>
              <a:rPr lang="sv-SE" dirty="0" smtClean="0">
                <a:latin typeface="Times"/>
                <a:cs typeface="Times"/>
              </a:rPr>
              <a:t>Syftet med detta samförståndsavtal är att fastställa principer och förfaranden för upprättandet av </a:t>
            </a:r>
            <a:r>
              <a:rPr lang="sv-SE" b="1" dirty="0" smtClean="0">
                <a:latin typeface="Times"/>
                <a:cs typeface="Times"/>
              </a:rPr>
              <a:t>baseringsområden</a:t>
            </a:r>
            <a:r>
              <a:rPr lang="sv-SE" dirty="0" smtClean="0">
                <a:latin typeface="Times"/>
                <a:cs typeface="Times"/>
              </a:rPr>
              <a:t> och tillhandahållandet av värdlandsstöd till </a:t>
            </a:r>
            <a:r>
              <a:rPr lang="sv-SE" b="1" dirty="0" smtClean="0">
                <a:latin typeface="Times"/>
                <a:cs typeface="Times"/>
              </a:rPr>
              <a:t>Natos styrkor</a:t>
            </a:r>
            <a:r>
              <a:rPr lang="sv-SE" dirty="0" smtClean="0">
                <a:latin typeface="Times"/>
                <a:cs typeface="Times"/>
              </a:rPr>
              <a:t> i, eller </a:t>
            </a:r>
            <a:r>
              <a:rPr lang="sv-SE" b="1" dirty="0" smtClean="0">
                <a:latin typeface="Times"/>
                <a:cs typeface="Times"/>
              </a:rPr>
              <a:t>med stöd från</a:t>
            </a:r>
            <a:r>
              <a:rPr lang="sv-SE" dirty="0" smtClean="0">
                <a:latin typeface="Times"/>
                <a:cs typeface="Times"/>
              </a:rPr>
              <a:t>, värdlandet </a:t>
            </a:r>
            <a:r>
              <a:rPr lang="sv-SE" b="1" dirty="0" smtClean="0">
                <a:latin typeface="Times"/>
                <a:cs typeface="Times"/>
              </a:rPr>
              <a:t>under Nato-ledd militär verksamhet</a:t>
            </a:r>
            <a:r>
              <a:rPr lang="sv-SE" dirty="0" smtClean="0">
                <a:latin typeface="Times"/>
                <a:cs typeface="Times"/>
              </a:rPr>
              <a:t>.</a:t>
            </a:r>
            <a:endParaRPr lang="sv-SE" dirty="0">
              <a:latin typeface="Times"/>
              <a:cs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b="1" dirty="0" smtClean="0">
                <a:latin typeface="Times"/>
                <a:cs typeface="Times"/>
              </a:rPr>
              <a:t>Natos doktrin - kärnvapen och dess användning, ”first - </a:t>
            </a:r>
            <a:r>
              <a:rPr lang="sv-SE" b="1" dirty="0" err="1" smtClean="0">
                <a:latin typeface="Times"/>
                <a:cs typeface="Times"/>
              </a:rPr>
              <a:t>use</a:t>
            </a:r>
            <a:r>
              <a:rPr lang="sv-SE" b="1" dirty="0" smtClean="0">
                <a:latin typeface="Times"/>
                <a:cs typeface="Times"/>
              </a:rPr>
              <a:t>”</a:t>
            </a:r>
            <a:endParaRPr lang="sv-SE" b="1" dirty="0">
              <a:latin typeface="Times"/>
              <a:cs typeface="Times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v-SE" dirty="0" smtClean="0"/>
              <a:t>3.3</a:t>
            </a:r>
          </a:p>
          <a:p>
            <a:pPr>
              <a:buNone/>
            </a:pPr>
            <a:r>
              <a:rPr lang="sv-SE" dirty="0" smtClean="0"/>
              <a:t>	</a:t>
            </a:r>
            <a:r>
              <a:rPr lang="sv-SE" dirty="0" smtClean="0">
                <a:latin typeface="Times"/>
                <a:cs typeface="Times"/>
              </a:rPr>
              <a:t>Detta samförståndsavtal är avsett att överensstämma med </a:t>
            </a:r>
            <a:r>
              <a:rPr lang="sv-SE" b="1" dirty="0" smtClean="0">
                <a:latin typeface="Times"/>
                <a:cs typeface="Times"/>
              </a:rPr>
              <a:t>Natos doktrin </a:t>
            </a:r>
            <a:r>
              <a:rPr lang="sv-SE" dirty="0" smtClean="0">
                <a:latin typeface="Times"/>
                <a:cs typeface="Times"/>
              </a:rPr>
              <a:t>och principer och utgör en övergripande överenskommelse och struktur för värdlandsstöd.</a:t>
            </a:r>
            <a:endParaRPr lang="sv-SE" dirty="0">
              <a:latin typeface="Times"/>
              <a:cs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>
                <a:latin typeface="Times"/>
                <a:cs typeface="Times"/>
              </a:rPr>
              <a:t>Tilläggsdokument senare</a:t>
            </a:r>
            <a:endParaRPr lang="sv-SE" b="1" dirty="0">
              <a:latin typeface="Times"/>
              <a:cs typeface="Times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v-SE" dirty="0" smtClean="0"/>
              <a:t>3.4</a:t>
            </a:r>
          </a:p>
          <a:p>
            <a:pPr>
              <a:buNone/>
            </a:pPr>
            <a:r>
              <a:rPr lang="sv-SE" dirty="0" smtClean="0"/>
              <a:t>	</a:t>
            </a:r>
            <a:r>
              <a:rPr lang="sv-SE" dirty="0" smtClean="0">
                <a:latin typeface="Times"/>
                <a:cs typeface="Times"/>
              </a:rPr>
              <a:t>Värdlandet ska i största möjliga utsträckning och utifrån förmåga, tillgänglighet och praktiska begränsningar under rådande förhållanden ge stöd till de styrkor som är utsända till </a:t>
            </a:r>
            <a:r>
              <a:rPr lang="sv-SE" b="1" dirty="0" smtClean="0">
                <a:latin typeface="Times"/>
                <a:cs typeface="Times"/>
              </a:rPr>
              <a:t>Nato-ledd militär verksamhet</a:t>
            </a:r>
            <a:r>
              <a:rPr lang="sv-SE" dirty="0" smtClean="0">
                <a:latin typeface="Times"/>
                <a:cs typeface="Times"/>
              </a:rPr>
              <a:t>. De närmare detaljerna för detta stöd ska behandlas i </a:t>
            </a:r>
            <a:r>
              <a:rPr lang="sv-SE" b="1" dirty="0" smtClean="0">
                <a:latin typeface="Times"/>
                <a:cs typeface="Times"/>
              </a:rPr>
              <a:t>tilläggsdokument</a:t>
            </a:r>
            <a:r>
              <a:rPr lang="sv-SE" dirty="0" smtClean="0">
                <a:latin typeface="Times"/>
                <a:cs typeface="Times"/>
              </a:rPr>
              <a:t>.</a:t>
            </a:r>
            <a:endParaRPr lang="sv-SE" dirty="0">
              <a:latin typeface="Times"/>
              <a:cs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b="1" dirty="0" smtClean="0">
                <a:latin typeface="Times"/>
                <a:cs typeface="Times"/>
              </a:rPr>
              <a:t>Bestämmelserna tillämpliga </a:t>
            </a:r>
            <a:br>
              <a:rPr lang="sv-SE" b="1" dirty="0" smtClean="0">
                <a:latin typeface="Times"/>
                <a:cs typeface="Times"/>
              </a:rPr>
            </a:br>
            <a:r>
              <a:rPr lang="sv-SE" b="1" dirty="0" smtClean="0">
                <a:latin typeface="Times"/>
                <a:cs typeface="Times"/>
              </a:rPr>
              <a:t>i kris och krig</a:t>
            </a:r>
            <a:endParaRPr lang="sv-SE" b="1" dirty="0">
              <a:latin typeface="Times"/>
              <a:cs typeface="Times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v-SE" dirty="0" smtClean="0"/>
              <a:t>3.5</a:t>
            </a:r>
          </a:p>
          <a:p>
            <a:pPr>
              <a:buNone/>
            </a:pPr>
            <a:r>
              <a:rPr lang="sv-SE" dirty="0" smtClean="0"/>
              <a:t>	</a:t>
            </a:r>
            <a:r>
              <a:rPr lang="sv-SE" dirty="0" smtClean="0">
                <a:latin typeface="Times"/>
                <a:cs typeface="Times"/>
              </a:rPr>
              <a:t>Bestämmelserna i detta samförståndsavtal är tillämpliga </a:t>
            </a:r>
            <a:r>
              <a:rPr lang="sv-SE" b="1" dirty="0" smtClean="0">
                <a:latin typeface="Times"/>
                <a:cs typeface="Times"/>
              </a:rPr>
              <a:t>i fredstid, vid nödläge, kris och konflikt </a:t>
            </a:r>
            <a:r>
              <a:rPr lang="sv-SE" dirty="0" smtClean="0">
                <a:latin typeface="Times"/>
                <a:cs typeface="Times"/>
              </a:rPr>
              <a:t>eller i tider av internationella spänningar enligt gemensamt beslut av utpekade värdlands- och Nato-myndigheter.</a:t>
            </a:r>
            <a:endParaRPr lang="sv-SE" dirty="0">
              <a:latin typeface="Times"/>
              <a:cs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>
                <a:latin typeface="Times"/>
                <a:cs typeface="Times"/>
              </a:rPr>
              <a:t>Natoländers närvaro</a:t>
            </a:r>
            <a:endParaRPr lang="sv-SE" b="1" dirty="0">
              <a:latin typeface="Times"/>
              <a:cs typeface="Times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v-SE" dirty="0" smtClean="0"/>
              <a:t>3.8</a:t>
            </a:r>
          </a:p>
          <a:p>
            <a:pPr>
              <a:buNone/>
            </a:pPr>
            <a:r>
              <a:rPr lang="sv-SE" dirty="0" smtClean="0"/>
              <a:t>	</a:t>
            </a:r>
            <a:r>
              <a:rPr lang="sv-SE" dirty="0" smtClean="0">
                <a:latin typeface="Times"/>
                <a:cs typeface="Times"/>
              </a:rPr>
              <a:t>Nato-ledd militär verksamhet som stöds av detta samförståndsavtal kan kräva </a:t>
            </a:r>
            <a:r>
              <a:rPr lang="sv-SE" b="1" dirty="0" smtClean="0">
                <a:latin typeface="Times"/>
                <a:cs typeface="Times"/>
              </a:rPr>
              <a:t>multinationellt stöd </a:t>
            </a:r>
            <a:r>
              <a:rPr lang="sv-SE" dirty="0" smtClean="0">
                <a:latin typeface="Times"/>
                <a:cs typeface="Times"/>
              </a:rPr>
              <a:t>av flygplan och helikoptrar i luften och, i fråga om hamnar, av handelsfartyg och militära stödfartyg. </a:t>
            </a:r>
            <a:endParaRPr lang="sv-SE" dirty="0">
              <a:latin typeface="Times"/>
              <a:cs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b="1" dirty="0" smtClean="0"/>
              <a:t>Vem beslutar för Sverige: ÖB, regeringen ?</a:t>
            </a: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sv-SE" dirty="0" smtClean="0">
                <a:latin typeface="Times"/>
                <a:cs typeface="Times"/>
              </a:rPr>
              <a:t>11.1</a:t>
            </a:r>
          </a:p>
          <a:p>
            <a:pPr>
              <a:buNone/>
            </a:pPr>
            <a:r>
              <a:rPr lang="sv-SE" dirty="0" smtClean="0"/>
              <a:t>	</a:t>
            </a:r>
            <a:r>
              <a:rPr lang="sv-SE" dirty="0" smtClean="0">
                <a:latin typeface="Times"/>
                <a:cs typeface="Times"/>
              </a:rPr>
              <a:t>Detta samförståndsavtal får </a:t>
            </a:r>
            <a:r>
              <a:rPr lang="sv-SE" b="1" dirty="0" smtClean="0">
                <a:latin typeface="Times"/>
                <a:cs typeface="Times"/>
              </a:rPr>
              <a:t>ändras eller modifieras</a:t>
            </a:r>
            <a:r>
              <a:rPr lang="sv-SE" dirty="0" smtClean="0">
                <a:latin typeface="Times"/>
                <a:cs typeface="Times"/>
              </a:rPr>
              <a:t> skriftligen om alla parter är överens om det.</a:t>
            </a:r>
          </a:p>
          <a:p>
            <a:pPr>
              <a:buNone/>
            </a:pPr>
            <a:r>
              <a:rPr lang="sv-SE" dirty="0" smtClean="0">
                <a:latin typeface="Times"/>
                <a:cs typeface="Times"/>
              </a:rPr>
              <a:t>11.3</a:t>
            </a:r>
          </a:p>
          <a:p>
            <a:pPr>
              <a:buNone/>
            </a:pPr>
            <a:r>
              <a:rPr lang="sv-SE" dirty="0" smtClean="0">
                <a:latin typeface="Times"/>
                <a:cs typeface="Times"/>
              </a:rPr>
              <a:t>	Uppenbara tvister om tolkningen och tillämpningen av detta avtal ska lösas genom samråd mellan parterna </a:t>
            </a:r>
            <a:r>
              <a:rPr lang="sv-SE" b="1" dirty="0" smtClean="0">
                <a:latin typeface="Times"/>
                <a:cs typeface="Times"/>
              </a:rPr>
              <a:t>på lägsta möjliga nivå </a:t>
            </a:r>
            <a:endParaRPr lang="sv-SE" b="1" dirty="0">
              <a:latin typeface="Times"/>
              <a:cs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Demokratiunderskott</a:t>
            </a: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v-SE" dirty="0" smtClean="0"/>
              <a:t>	Den engelska texten skrevs under 4 september 2014 vid Natos toppmöte i Wales. En officiell svensk översättning kom 13 juli 2015.</a:t>
            </a:r>
          </a:p>
          <a:p>
            <a:pPr>
              <a:buNone/>
            </a:pPr>
            <a:endParaRPr lang="sv-SE" dirty="0" smtClean="0"/>
          </a:p>
          <a:p>
            <a:pPr>
              <a:buNone/>
            </a:pPr>
            <a:r>
              <a:rPr lang="sv-SE" dirty="0" smtClean="0"/>
              <a:t>	Riksdagen ska besluta om lagar och ratificera avtalet under våren -16. Remissförfarande. Det civila samhället och fredsrörelsen hör ej till de inbjudna men många har svarat.</a:t>
            </a:r>
          </a:p>
          <a:p>
            <a:pPr>
              <a:buNone/>
            </a:pPr>
            <a:endParaRPr lang="sv-SE" dirty="0" smtClean="0"/>
          </a:p>
          <a:p>
            <a:pPr>
              <a:buNone/>
            </a:pP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</TotalTime>
  <Words>1542</Words>
  <Application>Microsoft Macintosh PowerPoint</Application>
  <PresentationFormat>Bildspel på skärmen (4:3)</PresentationFormat>
  <Paragraphs>190</Paragraphs>
  <Slides>28</Slides>
  <Notes>2</Notes>
  <HiddenSlides>0</HiddenSlides>
  <MMClips>0</MMClips>
  <ScaleCrop>false</ScaleCrop>
  <HeadingPairs>
    <vt:vector size="6" baseType="variant">
      <vt:variant>
        <vt:lpstr>Formgivningsmall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28</vt:i4>
      </vt:variant>
    </vt:vector>
  </HeadingPairs>
  <TitlesOfParts>
    <vt:vector size="30" baseType="lpstr">
      <vt:lpstr>Office-tema</vt:lpstr>
      <vt:lpstr>Dokument</vt:lpstr>
      <vt:lpstr>  Nej till Nato   Om Värdlandsavtalet och Säkerheten  Karin Utas Carlsson karin.utas.carlsson@telia.com www.tradet.org  Jämförelsen mellan maktparadigmet och det alternativa samarbetspara-digmet finns på hemsidan; avhandlingen ss. 105-107 (hela avhandlingen på nätet), Lära leva samman ss. 106-108 (kapitlet där dessa finns är utlagda på nätet).    </vt:lpstr>
      <vt:lpstr>Bild 2</vt:lpstr>
      <vt:lpstr>Natostyrkor som från Sverige kan anfalla tredje land</vt:lpstr>
      <vt:lpstr>Natos doktrin - kärnvapen och dess användning, ”first - use”</vt:lpstr>
      <vt:lpstr>Tilläggsdokument senare</vt:lpstr>
      <vt:lpstr>Bestämmelserna tillämpliga  i kris och krig</vt:lpstr>
      <vt:lpstr>Natoländers närvaro</vt:lpstr>
      <vt:lpstr>Vem beslutar för Sverige: ÖB, regeringen ?</vt:lpstr>
      <vt:lpstr>Demokratiunderskott</vt:lpstr>
      <vt:lpstr>Grunden är tro på avskräckning</vt:lpstr>
      <vt:lpstr>Bild 11</vt:lpstr>
      <vt:lpstr>   John W. Burton  Conflict: Resolution and Provention, 1990    Human Needs Theory, 1978 Avskräckning fungerar inte då grundläggande  mänskliga behov hotas, ”deep-rooted conflicts”   ★ Stora likheter mellan konflikter globalt och lokalt      </vt:lpstr>
      <vt:lpstr>Grundläggande mänskliga behov</vt:lpstr>
      <vt:lpstr>    Konflikttrappan: Att göra det värre – att göra det bättre   Efter  ”Grib konflikten – om konstruktiv konflikthåndtering i skolen” Det Kriminalpraeventive Råd i samarbete med Centrum for Konfliktloesning, Lotte Christy </vt:lpstr>
      <vt:lpstr>Bild 15</vt:lpstr>
      <vt:lpstr>Maktparadigmet och det nya paradigmet, forts</vt:lpstr>
      <vt:lpstr>Maktparadigmet och det nya paradigmet, forts</vt:lpstr>
      <vt:lpstr>Maktparadigmet och det nya paradigmet, forts</vt:lpstr>
      <vt:lpstr>Bild 19</vt:lpstr>
      <vt:lpstr>Maktparadigmet och det nya paradigmet, forts.</vt:lpstr>
      <vt:lpstr>Hantering av konflikter, processen</vt:lpstr>
      <vt:lpstr>Hantering av konflikter, processen, forts.</vt:lpstr>
      <vt:lpstr>Medlemskap i NATO</vt:lpstr>
      <vt:lpstr>Bild 24</vt:lpstr>
      <vt:lpstr>Bild 25</vt:lpstr>
      <vt:lpstr>På youtube.com</vt:lpstr>
      <vt:lpstr>webbsidor</vt:lpstr>
      <vt:lpstr>Böcker</vt:lpstr>
    </vt:vector>
  </TitlesOfParts>
  <Company>KSA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Hantering av konflikter Barn och ungdomsaspekter  Karin Utas Carlsson karin.utas.carlsson@telia.com www.tradet.org  </dc:title>
  <dc:creator>Karin Utas</dc:creator>
  <cp:lastModifiedBy>Karin Utas</cp:lastModifiedBy>
  <cp:revision>63</cp:revision>
  <cp:lastPrinted>2015-04-08T12:31:29Z</cp:lastPrinted>
  <dcterms:created xsi:type="dcterms:W3CDTF">2016-06-21T17:07:43Z</dcterms:created>
  <dcterms:modified xsi:type="dcterms:W3CDTF">2016-06-21T17:08:08Z</dcterms:modified>
</cp:coreProperties>
</file>