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306" r:id="rId2"/>
    <p:sldId id="294" r:id="rId3"/>
    <p:sldId id="270" r:id="rId4"/>
    <p:sldId id="278" r:id="rId5"/>
    <p:sldId id="290" r:id="rId6"/>
    <p:sldId id="304" r:id="rId7"/>
    <p:sldId id="295" r:id="rId8"/>
    <p:sldId id="271" r:id="rId9"/>
    <p:sldId id="297" r:id="rId10"/>
    <p:sldId id="259" r:id="rId11"/>
    <p:sldId id="300" r:id="rId12"/>
    <p:sldId id="276" r:id="rId13"/>
    <p:sldId id="296" r:id="rId14"/>
    <p:sldId id="307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0B4"/>
    <a:srgbClr val="009193"/>
    <a:srgbClr val="8DBBC4"/>
    <a:srgbClr val="73FEFF"/>
    <a:srgbClr val="F00FFF"/>
    <a:srgbClr val="BAF4A3"/>
    <a:srgbClr val="FF32BA"/>
    <a:srgbClr val="A70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86420"/>
  </p:normalViewPr>
  <p:slideViewPr>
    <p:cSldViewPr snapToGrid="0" snapToObjects="1">
      <p:cViewPr varScale="1">
        <p:scale>
          <a:sx n="76" d="100"/>
          <a:sy n="76" d="100"/>
        </p:scale>
        <p:origin x="216" y="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>
        <p:scale>
          <a:sx n="107" d="100"/>
          <a:sy n="107" d="100"/>
        </p:scale>
        <p:origin x="3448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3B698-9D26-304A-A77B-156BCAB80F88}" type="datetimeFigureOut">
              <a:rPr lang="nb-NO" smtClean="0"/>
              <a:t>11.08.2021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0E0AC-904C-F044-BE62-59E4185FE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7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Takk for invitasjonen til å komme til Sverige og Simrishamn. Jeg kommer fra Bergen, Norge og er aktiv blant annet i IKFF. Viktige saker vi jobber med for tiden er å stoppe etableringen av 4 nye amerikanske militærbaser i Norge og stoppe trafikken av atomdrevne ubåter i norske fjorder og havner. En av IKFF viktigste saker er  å omdefinere </a:t>
            </a:r>
            <a:r>
              <a:rPr lang="nb-NO" dirty="0" err="1"/>
              <a:t>sekerhetsbegrepet</a:t>
            </a:r>
            <a:r>
              <a:rPr lang="nb-NO" dirty="0"/>
              <a:t>  fra militær </a:t>
            </a:r>
            <a:r>
              <a:rPr lang="nb-NO" dirty="0" err="1"/>
              <a:t>sekerhet</a:t>
            </a:r>
            <a:r>
              <a:rPr lang="nb-NO" dirty="0"/>
              <a:t>, til </a:t>
            </a:r>
            <a:r>
              <a:rPr lang="nb-NO" dirty="0" err="1"/>
              <a:t>sekerhet</a:t>
            </a:r>
            <a:r>
              <a:rPr lang="nb-NO" dirty="0"/>
              <a:t> for mennesker og miljø.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0E0AC-904C-F044-BE62-59E4185FE3F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042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Krigsindustrien som er avhengig av å selge like mye i 2020, 21, 22, 23 som de gjorde i 2018 og 2019.</a:t>
            </a:r>
          </a:p>
          <a:p>
            <a:r>
              <a:rPr lang="nb-NO" dirty="0"/>
              <a:t>Gutter sosialisert inn i rolle, hvor de bruker voldsomme våpen til å løse konflikt.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0E0AC-904C-F044-BE62-59E4185FE3F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233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08025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0E0AC-904C-F044-BE62-59E4185FE3F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7594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M.s</a:t>
            </a:r>
            <a:r>
              <a:rPr lang="nb-NO" dirty="0"/>
              <a:t>, Mennesket i sentrum.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B.S Miljøet og planeten  i sentrum. Fred, miljø- og klima må inn i det sikkerhetspolitiske sporet.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A50D0-A855-9341-B6D4-4D9BD090217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415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kan gjøre mer av ting som det her, fredsfestivaler med musikk, poesi, deling av kunnskap og mye </a:t>
            </a:r>
            <a:r>
              <a:rPr lang="nb-NO" dirty="0" err="1"/>
              <a:t>kreativitett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0E0AC-904C-F044-BE62-59E4185FE3F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819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multi</a:t>
            </a:r>
            <a:r>
              <a:rPr lang="nb-NO" dirty="0"/>
              <a:t> trillion dollar global </a:t>
            </a:r>
            <a:r>
              <a:rPr lang="nb-NO" dirty="0" err="1"/>
              <a:t>warmachine</a:t>
            </a:r>
            <a:endParaRPr lang="nb-NO" dirty="0"/>
          </a:p>
          <a:p>
            <a:r>
              <a:rPr lang="nb-NO" dirty="0"/>
              <a:t>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0E0AC-904C-F044-BE62-59E4185FE3F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62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tillegg kommer fattigdom, sult, nød ..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0E0AC-904C-F044-BE62-59E4185FE3F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13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Men der ikke bare i KRIG   at militarismen ødelegger klima og miljø. 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0E0AC-904C-F044-BE62-59E4185FE3F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43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  er med å sette standard for norsk</a:t>
            </a:r>
          </a:p>
          <a:p>
            <a:pPr marL="0" indent="0">
              <a:buNone/>
            </a:pPr>
            <a:r>
              <a:rPr lang="nb-NO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Forsvarspolitikk = opprustning</a:t>
            </a:r>
          </a:p>
          <a:p>
            <a:pPr marL="0" indent="0">
              <a:buNone/>
            </a:pPr>
            <a:r>
              <a:rPr lang="nb-NO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militarisering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på 59 millioner tonn CO2 ekvivalenter i 2017.  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(Brown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b-NO" dirty="0"/>
              <a:t>Vi vet alle hva som skjer med klimaet og miljøet. Likevel fortsetter militærmaktene som før og bruker militær makt for å løse konflikter.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 billion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metric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tons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greenhouse-gas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emissions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nb-NO" dirty="0"/>
              <a:t>For å ha 66% sjanse for å ikke </a:t>
            </a:r>
            <a:r>
              <a:rPr lang="nb-NO" dirty="0" err="1"/>
              <a:t>ovestige</a:t>
            </a:r>
            <a:r>
              <a:rPr lang="nb-NO" dirty="0"/>
              <a:t> 1,5 graders oppvarming, har vi mindre enn 340 milliarder tonn igjen vi kan slippe ut i all anskuelig framtid.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Tall fra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(The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Guardian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):   Men USAs militære er ikke alene: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0E0AC-904C-F044-BE62-59E4185FE3F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692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0E0AC-904C-F044-BE62-59E4185FE3F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451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1 times flyvning med F-35    = = 50 ganger tur retur Bergen  -London for en person.</a:t>
            </a:r>
          </a:p>
          <a:p>
            <a:endParaRPr lang="nb-NO" dirty="0"/>
          </a:p>
          <a:p>
            <a:r>
              <a:rPr lang="nb-NO" dirty="0"/>
              <a:t>Amerikanske B52 bombefly har øvd nær russiske grensen i </a:t>
            </a:r>
            <a:r>
              <a:rPr lang="nb-NO" dirty="0" err="1"/>
              <a:t>Barenthavet</a:t>
            </a:r>
            <a:r>
              <a:rPr lang="nb-NO" dirty="0"/>
              <a:t> og i </a:t>
            </a:r>
            <a:r>
              <a:rPr lang="nb-NO" dirty="0" err="1"/>
              <a:t>østersjøen</a:t>
            </a:r>
            <a:r>
              <a:rPr lang="nb-NO" dirty="0"/>
              <a:t>.  Hva har de ombord, Konvensjonelle eller Atomvåpen. Tormod heier sin </a:t>
            </a:r>
            <a:r>
              <a:rPr lang="nb-NO" dirty="0" err="1"/>
              <a:t>rappport</a:t>
            </a:r>
            <a:r>
              <a:rPr lang="nb-NO" dirty="0"/>
              <a:t>. Kort </a:t>
            </a:r>
            <a:r>
              <a:rPr lang="nb-NO" dirty="0" err="1"/>
              <a:t>vcarslingstid</a:t>
            </a:r>
            <a:r>
              <a:rPr lang="nb-NO" dirty="0"/>
              <a:t>.</a:t>
            </a:r>
          </a:p>
          <a:p>
            <a:r>
              <a:rPr lang="nb-NO" dirty="0"/>
              <a:t>B</a:t>
            </a:r>
          </a:p>
          <a:p>
            <a:endParaRPr lang="nb-NO" dirty="0"/>
          </a:p>
          <a:p>
            <a:r>
              <a:rPr lang="nb-NO" dirty="0"/>
              <a:t>.</a:t>
            </a:r>
          </a:p>
          <a:p>
            <a:r>
              <a:rPr lang="nb-NO" dirty="0"/>
              <a:t>Sikkerhet? </a:t>
            </a:r>
          </a:p>
          <a:p>
            <a:r>
              <a:rPr lang="nb-NO" dirty="0"/>
              <a:t>Tur retur </a:t>
            </a:r>
            <a:r>
              <a:rPr lang="nb-NO" dirty="0" err="1"/>
              <a:t>oslo</a:t>
            </a:r>
            <a:r>
              <a:rPr lang="nb-NO" dirty="0"/>
              <a:t> </a:t>
            </a:r>
            <a:r>
              <a:rPr lang="nb-NO" dirty="0" err="1"/>
              <a:t>london</a:t>
            </a:r>
            <a:r>
              <a:rPr lang="nb-NO" dirty="0"/>
              <a:t> er 480 k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E0AC-904C-F044-BE62-59E4185FE3F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2250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Guardian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siterte i 2015 amerikanske tjenestemenn som sa at Paris-avtalen ikke inneholder bestemmelser som forplikter militæret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̊ noen som helst måter.9 Avtalen lar nasjonene selv bestemme hvilke sektorer som skal gjøre utslippskutt før 2030. </a:t>
            </a:r>
            <a:endParaRPr lang="nb-NO" dirty="0"/>
          </a:p>
          <a:p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E0AC-904C-F044-BE62-59E4185FE3F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6007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Men det er ikke bare klimaet som ødelegges av militær virksomhet.  Krigene i Irak har ført til enorme miljøødeleggelser. Fra 2003 til 2007 ble det sluppet ut 141 millioner tonn co2  Klimautslipp fra krigsmaskiner og oljebranner.  Jordbruket i Irak, vannsystemene i Libya.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0E0AC-904C-F044-BE62-59E4185FE3F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755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D43C84-7380-4C4C-8E2E-71B297931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E84D18E-67B2-5246-8157-F5A16A03B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A7450C-213C-6C42-9951-E6B24899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F6D6-8098-114D-8099-F99DAAAA218C}" type="datetimeFigureOut">
              <a:rPr lang="nb-NO" smtClean="0"/>
              <a:t>11.08.2021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0C3039-7D58-7D46-9F44-5234A25C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ABE924-B58D-C343-8522-41311216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95D4-E30C-F240-894C-1BBE021A2C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570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11E51D-6C6C-204B-BB6C-ED6D9CAE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998B990-6AE8-BF4C-9A82-C50692089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A048D85-2133-1246-8457-AC4278148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F6D6-8098-114D-8099-F99DAAAA218C}" type="datetimeFigureOut">
              <a:rPr lang="nb-NO" smtClean="0"/>
              <a:t>11.08.2021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91972D-C921-004C-BD1F-ADD6CAAA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12FE9C-3C0F-3E4A-A44B-CFD14F7D5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95D4-E30C-F240-894C-1BBE021A2C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046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EDDCD6D-C34E-2A48-B0D9-34DEA92C9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E473784-249E-5E43-9EAC-25ED9AD48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B581944-428E-BA47-BE90-66E496C78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F6D6-8098-114D-8099-F99DAAAA218C}" type="datetimeFigureOut">
              <a:rPr lang="nb-NO" smtClean="0"/>
              <a:t>11.08.2021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D3857E-5945-5C46-8FD4-8226E151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84826B-39E9-E149-9105-EC0290BC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95D4-E30C-F240-894C-1BBE021A2C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934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F49464-D4C8-2346-A995-B6EC95D1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E81826-F2F8-3E47-B8F6-39CA683CD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BD6BEE-4309-8B44-8336-74A4D4BC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F6D6-8098-114D-8099-F99DAAAA218C}" type="datetimeFigureOut">
              <a:rPr lang="nb-NO" smtClean="0"/>
              <a:t>11.08.2021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F348D3-5343-E841-AFD7-0CD4656D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9C4BC2-78A9-A141-925B-A00DD149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95D4-E30C-F240-894C-1BBE021A2C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766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F2F570-8797-2E4D-9A01-531275C7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A3E09C-56D9-8B44-855C-017A205D6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3BF642-5256-BE49-A3DB-B470422F8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F6D6-8098-114D-8099-F99DAAAA218C}" type="datetimeFigureOut">
              <a:rPr lang="nb-NO" smtClean="0"/>
              <a:t>11.08.2021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D9C497-7E8B-2C4A-9210-03D1F92D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475534-BD98-B940-A05B-64014CD6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95D4-E30C-F240-894C-1BBE021A2C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094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E1891C-AA0E-0144-A384-D51DF300D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827A01-61D7-324E-926C-AF4B72A42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D60346-6461-744A-8CA8-C98857611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1285168-1958-8D49-925B-88C91FC6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F6D6-8098-114D-8099-F99DAAAA218C}" type="datetimeFigureOut">
              <a:rPr lang="nb-NO" smtClean="0"/>
              <a:t>11.08.2021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6688611-E4A1-3E42-AA82-995ED28A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6484C0A-FCAF-FA43-B3DA-7378F418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95D4-E30C-F240-894C-1BBE021A2C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161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9AD25B-65C2-0341-946F-1E169926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F081B4-FF72-084C-AC52-5DDC12DC3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84D016D-50A6-E848-A0FF-BB6D6DD08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1EDD336-C3F2-DC4F-90F4-7755914C6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13252E0-4202-0348-84C2-4A1A79E90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CF88D39-9A28-0F47-B385-92B967B28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F6D6-8098-114D-8099-F99DAAAA218C}" type="datetimeFigureOut">
              <a:rPr lang="nb-NO" smtClean="0"/>
              <a:t>11.08.2021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B1E2125-21EC-B143-90C5-22279DC9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3141FEA-7B2E-604E-8429-19A5029C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95D4-E30C-F240-894C-1BBE021A2C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864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88490A-CF6D-1646-8FAB-8CAAC773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829C117-B7A8-244A-BCEE-B48EE09C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F6D6-8098-114D-8099-F99DAAAA218C}" type="datetimeFigureOut">
              <a:rPr lang="nb-NO" smtClean="0"/>
              <a:t>11.08.2021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815FA4C-79B6-6246-8CC9-CE92E700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22D142D-CAA1-024A-A6C3-B08F66A3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95D4-E30C-F240-894C-1BBE021A2C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090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848B1B-4C41-BF41-A751-4BEFFDEC0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F6D6-8098-114D-8099-F99DAAAA218C}" type="datetimeFigureOut">
              <a:rPr lang="nb-NO" smtClean="0"/>
              <a:t>11.08.2021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FAA2CFA-763F-4E41-A66D-6D55BC3F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054B9C2-0851-194E-B5EB-971F8BD6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95D4-E30C-F240-894C-1BBE021A2C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28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757760-5608-414B-A73A-582F9929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C96B49-0812-6D4A-ACD6-5D415B947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78973F4-9040-EF4B-9CCC-FB9921A59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B24C76F-45D7-5549-8B1D-AE192ACB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F6D6-8098-114D-8099-F99DAAAA218C}" type="datetimeFigureOut">
              <a:rPr lang="nb-NO" smtClean="0"/>
              <a:t>11.08.2021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BE5651B-CB5F-5D4B-9721-6DB9E292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643616C-7C94-F142-9489-6608BADF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95D4-E30C-F240-894C-1BBE021A2C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085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FFDB2F-857D-244E-A0E8-807335F9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93DBDAD-6B13-9641-A1AB-A1A838E54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0DB4D7A-3AD4-EA45-A250-BDAF6C304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D42A8FB-3B7B-0E42-9858-BE54B599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F6D6-8098-114D-8099-F99DAAAA218C}" type="datetimeFigureOut">
              <a:rPr lang="nb-NO" smtClean="0"/>
              <a:t>11.08.2021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F71236-4879-914F-BB73-30D883B3D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1999CB8-6803-824C-AE3C-0819BBC6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95D4-E30C-F240-894C-1BBE021A2C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680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87C8EE5-6917-E941-9CAB-1CE502D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B7524E9-AE49-5C48-A2F0-48AEB4520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4C256F2-D927-C34A-AF27-BA5822B5C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F6D6-8098-114D-8099-F99DAAAA218C}" type="datetimeFigureOut">
              <a:rPr lang="nb-NO" smtClean="0"/>
              <a:t>11.08.2021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72486FC-90E8-804A-8C6D-9B03F64AE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2ECA13-BDFE-F447-B512-3BB54DA06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F95D4-E30C-F240-894C-1BBE021A2C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8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ff.n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72DC19-D1A8-2042-93E2-59E0172C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							                                         							         </a:t>
            </a:r>
            <a:r>
              <a:rPr lang="nb-NO" sz="2700" dirty="0"/>
              <a:t>Åse Møller-Hansen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882F0C6-50FA-074C-840E-72E7D4AB4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346" y="5462587"/>
            <a:ext cx="4597417" cy="1030288"/>
          </a:xfrm>
          <a:prstGeom prst="rect">
            <a:avLst/>
          </a:prstGeom>
        </p:spPr>
      </p:pic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382BEC6B-9CB3-4740-8B6C-04EE7478D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20A8742-CA56-EA40-A818-FF2124888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27223"/>
            <a:ext cx="4444341" cy="656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7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2758" y="0"/>
            <a:ext cx="10515600" cy="1690688"/>
          </a:xfrm>
        </p:spPr>
        <p:txBody>
          <a:bodyPr/>
          <a:lstStyle/>
          <a:p>
            <a:r>
              <a:rPr lang="nb-NO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Store hinder </a:t>
            </a:r>
            <a:r>
              <a:rPr lang="nb-NO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för</a:t>
            </a:r>
            <a:r>
              <a:rPr lang="nb-NO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omrustning</a:t>
            </a:r>
            <a:r>
              <a:rPr lang="nb-NO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og fred!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810492"/>
            <a:ext cx="10515600" cy="5366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Det militærindustrielle  komplekset  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Det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ekonomiska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systemet.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Båda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beroende</a:t>
            </a:r>
          </a:p>
          <a:p>
            <a:pPr marL="0" indent="0">
              <a:buNone/>
            </a:pP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 av krig, konflikt -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olja</a:t>
            </a:r>
          </a:p>
          <a:p>
            <a:pPr marL="0" indent="0">
              <a:buNone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Gammalt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patriarkalt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tänkande</a:t>
            </a:r>
            <a:endParaRPr lang="nb-N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NATO – geopolitisk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stormaktpolitik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upprustning</a:t>
            </a:r>
            <a:endParaRPr lang="nb-NO" sz="36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66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E8BA11-4711-7745-983C-3AA5B488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72" y="254289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rgbClr val="00B050"/>
                </a:solidFill>
                <a:latin typeface="+mn-lt"/>
              </a:rPr>
              <a:t>Mediefokus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F696B37-7698-BA4F-9CD4-E57AB537A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0528" y="711200"/>
            <a:ext cx="7068575" cy="58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4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4820" y="365125"/>
            <a:ext cx="10278979" cy="1325563"/>
          </a:xfrm>
        </p:spPr>
        <p:txBody>
          <a:bodyPr/>
          <a:lstStyle/>
          <a:p>
            <a:r>
              <a:rPr lang="nb-NO" b="1" dirty="0">
                <a:solidFill>
                  <a:srgbClr val="00B050"/>
                </a:solidFill>
              </a:rPr>
              <a:t> </a:t>
            </a:r>
            <a:r>
              <a:rPr lang="nb-NO" b="1" dirty="0" err="1">
                <a:solidFill>
                  <a:srgbClr val="00B050"/>
                </a:solidFill>
              </a:rPr>
              <a:t>Omrustning</a:t>
            </a:r>
            <a:r>
              <a:rPr lang="nb-NO" b="1" dirty="0">
                <a:solidFill>
                  <a:srgbClr val="00B050"/>
                </a:solidFill>
              </a:rPr>
              <a:t> for </a:t>
            </a:r>
            <a:r>
              <a:rPr lang="nb-NO" b="1" dirty="0" err="1">
                <a:solidFill>
                  <a:srgbClr val="00B050"/>
                </a:solidFill>
              </a:rPr>
              <a:t>klimatet</a:t>
            </a:r>
            <a:endParaRPr lang="nb-NO" b="1" dirty="0">
              <a:solidFill>
                <a:srgbClr val="00B05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1" y="1216179"/>
            <a:ext cx="10515600" cy="4926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3900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Militarismen som skal ivareta nasjonal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säkerhet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nb-NO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ødelegger global sikkerhet og derfor også den nasjonale. </a:t>
            </a:r>
          </a:p>
          <a:p>
            <a:endParaRPr lang="nb-N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Skal vi redde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klimatet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må alle land, også de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som er «fiender» begynne å samarbeide.</a:t>
            </a:r>
          </a:p>
          <a:p>
            <a:pPr marL="0" indent="0">
              <a:buNone/>
            </a:pPr>
            <a:r>
              <a:rPr lang="nb-NO" sz="5000" dirty="0"/>
              <a:t> 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001AF02-C725-FC48-ABB7-D568112A4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599" y="3021817"/>
            <a:ext cx="2513445" cy="35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8D363F-F0EF-8140-91F0-2978B3CA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09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b-NO" i="1" dirty="0"/>
            </a:br>
            <a:br>
              <a:rPr lang="nb-NO" dirty="0"/>
            </a:br>
            <a:r>
              <a:rPr lang="nb-NO" dirty="0" err="1">
                <a:solidFill>
                  <a:srgbClr val="00B050"/>
                </a:solidFill>
              </a:rPr>
              <a:t>Hur</a:t>
            </a:r>
            <a:r>
              <a:rPr lang="nb-NO" dirty="0">
                <a:solidFill>
                  <a:srgbClr val="00B050"/>
                </a:solidFill>
              </a:rPr>
              <a:t> kan vi gjøre mer av dette </a:t>
            </a:r>
            <a:r>
              <a:rPr lang="nb-NO" dirty="0" err="1">
                <a:solidFill>
                  <a:srgbClr val="00B050"/>
                </a:solidFill>
              </a:rPr>
              <a:t>detta</a:t>
            </a:r>
            <a:r>
              <a:rPr lang="nb-NO" dirty="0">
                <a:solidFill>
                  <a:srgbClr val="00B050"/>
                </a:solidFill>
              </a:rPr>
              <a:t>? </a:t>
            </a:r>
            <a:br>
              <a:rPr lang="nb-NO" b="1" dirty="0">
                <a:solidFill>
                  <a:srgbClr val="00B050"/>
                </a:solidFill>
                <a:latin typeface="+mn-lt"/>
              </a:rPr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1E452C-A806-4948-A750-C2989C0A7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8" y="1246909"/>
            <a:ext cx="10515600" cy="493005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b-NO" sz="1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1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Samarbete</a:t>
            </a:r>
            <a:r>
              <a:rPr lang="nb-NO" sz="1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mellom freds- og  </a:t>
            </a:r>
            <a:r>
              <a:rPr lang="nb-NO" sz="1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miljörörelsen</a:t>
            </a:r>
            <a:r>
              <a:rPr lang="nb-NO" sz="1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nb-NO" sz="6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1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Starkare </a:t>
            </a:r>
            <a:r>
              <a:rPr lang="nb-NO" sz="1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samarbete</a:t>
            </a:r>
            <a:r>
              <a:rPr lang="nb-NO" sz="1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mellan</a:t>
            </a:r>
            <a:r>
              <a:rPr lang="nb-NO" sz="1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fredsgrupper i Norden</a:t>
            </a:r>
          </a:p>
          <a:p>
            <a:endParaRPr lang="nb-NO" sz="6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1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Dela </a:t>
            </a:r>
            <a:r>
              <a:rPr lang="nb-NO" sz="1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konst</a:t>
            </a:r>
            <a:r>
              <a:rPr lang="nb-NO" sz="1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film, </a:t>
            </a:r>
            <a:r>
              <a:rPr lang="nb-NO" sz="1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musik</a:t>
            </a:r>
            <a:r>
              <a:rPr lang="nb-NO" sz="1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och</a:t>
            </a:r>
            <a:r>
              <a:rPr lang="nb-NO" sz="1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idéer</a:t>
            </a:r>
          </a:p>
          <a:p>
            <a:endParaRPr lang="nb-NO" sz="1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b-NO" sz="1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b-NO" sz="1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b-NO" sz="1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nb-NO" sz="11200" dirty="0"/>
          </a:p>
          <a:p>
            <a:pPr marL="0" indent="0">
              <a:buNone/>
            </a:pPr>
            <a:br>
              <a:rPr lang="nb-NO" dirty="0"/>
            </a:b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46F213A-6C5C-604D-BA32-60B96220C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120" y="3740728"/>
            <a:ext cx="6362221" cy="274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81577F-7A8A-0E4C-A388-A313FFF3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AF4E788-FCB8-274D-A7EC-E2B42D3AD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963" y="365125"/>
            <a:ext cx="8944074" cy="5811838"/>
          </a:xfrm>
        </p:spPr>
      </p:pic>
    </p:spTree>
    <p:extLst>
      <p:ext uri="{BB962C8B-B14F-4D97-AF65-F5344CB8AC3E}">
        <p14:creationId xmlns:p14="http://schemas.microsoft.com/office/powerpoint/2010/main" val="377687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7B7619-C70A-0541-9B0F-2255A90F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312"/>
            <a:ext cx="10515600" cy="1745903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br>
              <a:rPr lang="nb-NO" b="1" dirty="0"/>
            </a:br>
            <a:br>
              <a:rPr lang="nb-NO" b="1" dirty="0"/>
            </a:br>
            <a:br>
              <a:rPr lang="nb-NO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nb-NO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nb-NO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br>
              <a:rPr lang="nb-NO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nb-NO" b="1" dirty="0">
                <a:solidFill>
                  <a:srgbClr val="00B050"/>
                </a:solidFill>
                <a:latin typeface="+mn-lt"/>
              </a:rPr>
              <a:t>S</a:t>
            </a:r>
            <a:r>
              <a:rPr lang="nb-NO" b="1" dirty="0">
                <a:solidFill>
                  <a:srgbClr val="00B050"/>
                </a:solidFill>
              </a:rPr>
              <a:t>ÄKERHET FÖR HVEM?</a:t>
            </a:r>
            <a:br>
              <a:rPr lang="nb-NO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br>
              <a:rPr lang="nb-NO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nb-NO" sz="4000" b="1" dirty="0" err="1">
                <a:solidFill>
                  <a:srgbClr val="00B050"/>
                </a:solidFill>
                <a:latin typeface="+mn-lt"/>
              </a:rPr>
              <a:t>M</a:t>
            </a:r>
            <a:r>
              <a:rPr lang="nb-NO" sz="4000" b="1" dirty="0" err="1">
                <a:solidFill>
                  <a:srgbClr val="00B050"/>
                </a:solidFill>
              </a:rPr>
              <a:t>ilitär</a:t>
            </a:r>
            <a:r>
              <a:rPr lang="nb-NO" sz="4000" b="1" dirty="0">
                <a:solidFill>
                  <a:srgbClr val="00B050"/>
                </a:solidFill>
              </a:rPr>
              <a:t> opprustning har ingen gode svar på vår tids </a:t>
            </a:r>
            <a:r>
              <a:rPr lang="nb-NO" sz="4000" b="1" dirty="0" err="1">
                <a:solidFill>
                  <a:srgbClr val="00B050"/>
                </a:solidFill>
              </a:rPr>
              <a:t>säkerhetsutfordringer</a:t>
            </a:r>
            <a:r>
              <a:rPr lang="nb-NO" sz="4000" b="1" dirty="0">
                <a:solidFill>
                  <a:srgbClr val="00B050"/>
                </a:solidFill>
              </a:rPr>
              <a:t>? </a:t>
            </a:r>
            <a:r>
              <a:rPr lang="nb-NO" sz="4000" b="1" dirty="0" err="1">
                <a:solidFill>
                  <a:srgbClr val="00B050"/>
                </a:solidFill>
              </a:rPr>
              <a:t>Tvärtom</a:t>
            </a:r>
            <a:r>
              <a:rPr lang="nb-NO" sz="4000" b="1" dirty="0">
                <a:solidFill>
                  <a:srgbClr val="00B050"/>
                </a:solidFill>
              </a:rPr>
              <a:t>.</a:t>
            </a:r>
            <a:br>
              <a:rPr 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br>
              <a:rPr lang="nb-NO" sz="4000" dirty="0">
                <a:latin typeface="+mn-lt"/>
              </a:rPr>
            </a:br>
            <a:br>
              <a:rPr lang="nb-NO" b="1" dirty="0"/>
            </a:br>
            <a:endParaRPr lang="nb-NO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AEEE74-3D07-AF4F-96A0-9742D4204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618" y="4326836"/>
            <a:ext cx="10515600" cy="174590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nb-NO" sz="3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</a:p>
          <a:p>
            <a:pPr marL="0" indent="0">
              <a:buNone/>
            </a:pPr>
            <a:endParaRPr lang="nb-NO" sz="3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																		              </a:t>
            </a:r>
            <a:endParaRPr lang="nb-NO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3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nb-NO" sz="24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r">
              <a:buNone/>
            </a:pPr>
            <a:endParaRPr lang="nb-NO" sz="2400" dirty="0"/>
          </a:p>
        </p:txBody>
      </p:sp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1BB33063-9D8C-C148-9329-9041C8E88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472" y="3102397"/>
            <a:ext cx="5069797" cy="348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8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Evig </a:t>
            </a:r>
            <a:r>
              <a:rPr lang="nb-NO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upprustning</a:t>
            </a:r>
            <a:r>
              <a:rPr lang="nb-NO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</a:t>
            </a:r>
            <a:r>
              <a:rPr lang="nb-NO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oss mindre </a:t>
            </a:r>
            <a:r>
              <a:rPr lang="nb-NO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säkra</a:t>
            </a:r>
            <a:r>
              <a:rPr lang="nb-NO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nb-NO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existensielle</a:t>
            </a:r>
            <a:r>
              <a:rPr lang="nb-NO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hot er globale.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54103"/>
            <a:ext cx="10515600" cy="39228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uppvärmning</a:t>
            </a:r>
            <a:endParaRPr lang="nb-N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Förorening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skadat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ekosystem</a:t>
            </a:r>
            <a:endParaRPr lang="nb-N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Världens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15 000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kärnvapen</a:t>
            </a:r>
            <a:endParaRPr lang="nb-N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3200" dirty="0"/>
          </a:p>
          <a:p>
            <a:pPr marL="0" indent="0">
              <a:buNone/>
            </a:pPr>
            <a:endParaRPr lang="nb-NO" sz="3200" dirty="0"/>
          </a:p>
          <a:p>
            <a:endParaRPr lang="nb-NO" dirty="0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D0C5AFDA-8ABB-F94D-8A9E-B26A83AD9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95" y="3003344"/>
            <a:ext cx="4767240" cy="31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6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0B4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8794B-DBAC-9049-A28D-784947C0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>
                <a:solidFill>
                  <a:srgbClr val="FF0000"/>
                </a:solidFill>
              </a:rPr>
              <a:t>		</a:t>
            </a:r>
            <a:r>
              <a:rPr lang="nb-NO" dirty="0"/>
              <a:t>		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E5F469-6EAB-9D4A-B095-60BF415BB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2564"/>
            <a:ext cx="10515600" cy="5172334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b-NO" sz="1800" dirty="0"/>
          </a:p>
          <a:p>
            <a:pPr marL="0" indent="0" algn="ctr">
              <a:buNone/>
            </a:pPr>
            <a:endParaRPr lang="nb-NO" sz="14400" dirty="0"/>
          </a:p>
          <a:p>
            <a:pPr marL="0" indent="0">
              <a:buNone/>
            </a:pPr>
            <a:endParaRPr lang="nb-NO" sz="12800" dirty="0"/>
          </a:p>
          <a:p>
            <a:pPr marL="0" indent="0">
              <a:lnSpc>
                <a:spcPct val="120000"/>
              </a:lnSpc>
              <a:buNone/>
            </a:pPr>
            <a:r>
              <a:rPr lang="nb-NO" sz="12800" dirty="0"/>
              <a:t>”</a:t>
            </a:r>
            <a:r>
              <a:rPr lang="nb-NO" sz="12800" dirty="0" err="1"/>
              <a:t>Miljön</a:t>
            </a:r>
            <a:r>
              <a:rPr lang="nb-NO" sz="12800" dirty="0"/>
              <a:t> har </a:t>
            </a:r>
            <a:r>
              <a:rPr lang="nb-NO" sz="12800" dirty="0" err="1"/>
              <a:t>länge</a:t>
            </a:r>
            <a:r>
              <a:rPr lang="nb-NO" sz="12800" dirty="0"/>
              <a:t> </a:t>
            </a:r>
            <a:r>
              <a:rPr lang="nb-NO" sz="12800" dirty="0" err="1"/>
              <a:t>varit</a:t>
            </a:r>
            <a:r>
              <a:rPr lang="nb-NO" sz="12800" dirty="0"/>
              <a:t> ett tyst offer </a:t>
            </a:r>
            <a:r>
              <a:rPr lang="nb-NO" sz="12800" dirty="0" err="1"/>
              <a:t>för</a:t>
            </a:r>
            <a:r>
              <a:rPr lang="nb-NO" sz="12800" dirty="0"/>
              <a:t> krig </a:t>
            </a:r>
            <a:r>
              <a:rPr lang="nb-NO" sz="12800" dirty="0" err="1"/>
              <a:t>och</a:t>
            </a:r>
            <a:r>
              <a:rPr lang="nb-NO" sz="12800" dirty="0"/>
              <a:t> </a:t>
            </a:r>
            <a:r>
              <a:rPr lang="nb-NO" sz="12800" dirty="0" err="1"/>
              <a:t>väpnad</a:t>
            </a:r>
            <a:r>
              <a:rPr lang="nb-NO" sz="12800" dirty="0"/>
              <a:t> konflikt.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12800" dirty="0" err="1"/>
              <a:t>Från</a:t>
            </a:r>
            <a:r>
              <a:rPr lang="nb-NO" sz="12800" dirty="0"/>
              <a:t> </a:t>
            </a:r>
            <a:r>
              <a:rPr lang="nb-NO" sz="12800" dirty="0" err="1"/>
              <a:t>förorening</a:t>
            </a:r>
            <a:r>
              <a:rPr lang="nb-NO" sz="12800" dirty="0"/>
              <a:t> av mark </a:t>
            </a:r>
            <a:r>
              <a:rPr lang="nb-NO" sz="12800" dirty="0" err="1"/>
              <a:t>och</a:t>
            </a:r>
            <a:r>
              <a:rPr lang="nb-NO" sz="12800" dirty="0"/>
              <a:t> </a:t>
            </a:r>
            <a:r>
              <a:rPr lang="nb-NO" sz="12800" dirty="0" err="1"/>
              <a:t>förstörelse</a:t>
            </a:r>
            <a:r>
              <a:rPr lang="nb-NO" sz="12800" dirty="0"/>
              <a:t> av </a:t>
            </a:r>
            <a:r>
              <a:rPr lang="nb-NO" sz="12800" dirty="0" err="1"/>
              <a:t>skogar</a:t>
            </a:r>
            <a:r>
              <a:rPr lang="nb-NO" sz="12800" dirty="0"/>
              <a:t> </a:t>
            </a:r>
            <a:r>
              <a:rPr lang="nb-NO" sz="12800" dirty="0" err="1"/>
              <a:t>till</a:t>
            </a:r>
            <a:r>
              <a:rPr lang="nb-NO" sz="12800" dirty="0"/>
              <a:t> plyndring av naturresurser </a:t>
            </a:r>
            <a:r>
              <a:rPr lang="nb-NO" sz="12800" dirty="0" err="1"/>
              <a:t>och</a:t>
            </a:r>
            <a:r>
              <a:rPr lang="nb-NO" sz="12800" dirty="0"/>
              <a:t> kollaps av </a:t>
            </a:r>
            <a:r>
              <a:rPr lang="nb-NO" sz="12800" dirty="0" err="1"/>
              <a:t>förvaltningssystem</a:t>
            </a:r>
            <a:r>
              <a:rPr lang="nb-NO" sz="12800" dirty="0"/>
              <a:t>, </a:t>
            </a:r>
            <a:r>
              <a:rPr lang="nb-NO" sz="12800" dirty="0" err="1"/>
              <a:t>är</a:t>
            </a:r>
            <a:r>
              <a:rPr lang="nb-NO" sz="12800" dirty="0"/>
              <a:t> </a:t>
            </a:r>
            <a:r>
              <a:rPr lang="nb-NO" sz="12800" dirty="0" err="1"/>
              <a:t>miljökonsekvenserna</a:t>
            </a:r>
            <a:r>
              <a:rPr lang="nb-NO" sz="12800" dirty="0"/>
              <a:t> av krig </a:t>
            </a:r>
            <a:r>
              <a:rPr lang="nb-NO" sz="12800" dirty="0" err="1"/>
              <a:t>ofta</a:t>
            </a:r>
            <a:r>
              <a:rPr lang="nb-NO" sz="12800" dirty="0"/>
              <a:t> </a:t>
            </a:r>
            <a:r>
              <a:rPr lang="nb-NO" sz="12800" dirty="0" err="1"/>
              <a:t>utbredda</a:t>
            </a:r>
            <a:r>
              <a:rPr lang="nb-NO" sz="12800" dirty="0"/>
              <a:t> </a:t>
            </a:r>
            <a:r>
              <a:rPr lang="nb-NO" sz="12800" dirty="0" err="1"/>
              <a:t>och</a:t>
            </a:r>
            <a:r>
              <a:rPr lang="nb-NO" sz="12800" dirty="0"/>
              <a:t> </a:t>
            </a:r>
            <a:r>
              <a:rPr lang="nb-NO" sz="12800" dirty="0" err="1"/>
              <a:t>förödande</a:t>
            </a:r>
            <a:r>
              <a:rPr lang="nb-NO" sz="12800" dirty="0"/>
              <a:t>. ”</a:t>
            </a:r>
            <a:r>
              <a:rPr lang="nb-NO" sz="16000" dirty="0"/>
              <a:t>		                       </a:t>
            </a:r>
          </a:p>
          <a:p>
            <a:pPr marL="0" indent="0" algn="ctr">
              <a:lnSpc>
                <a:spcPct val="120000"/>
              </a:lnSpc>
              <a:buNone/>
            </a:pPr>
            <a:endParaRPr lang="nb-NO" sz="16000" dirty="0"/>
          </a:p>
          <a:p>
            <a:pPr marL="0" indent="0" algn="ctr">
              <a:buNone/>
            </a:pPr>
            <a:r>
              <a:rPr lang="nb-NO" sz="11200" dirty="0"/>
              <a:t>             -Ban </a:t>
            </a:r>
            <a:r>
              <a:rPr lang="nb-NO" sz="11200" dirty="0" err="1"/>
              <a:t>Ki-moon</a:t>
            </a:r>
            <a:r>
              <a:rPr lang="nb-NO" sz="11200" dirty="0"/>
              <a:t>, FN </a:t>
            </a:r>
            <a:r>
              <a:rPr lang="nb-NO" sz="11200" dirty="0" err="1"/>
              <a:t>Generalsekreterare</a:t>
            </a:r>
            <a:endParaRPr lang="nb-NO" sz="11200" dirty="0"/>
          </a:p>
          <a:p>
            <a:pPr marL="0" indent="0" algn="ctr">
              <a:buNone/>
            </a:pPr>
            <a:r>
              <a:rPr lang="nb-NO" sz="14400" dirty="0"/>
              <a:t> </a:t>
            </a:r>
          </a:p>
          <a:p>
            <a:pPr marL="0" indent="0" algn="ctr">
              <a:buNone/>
            </a:pPr>
            <a:r>
              <a:rPr lang="nb-NO" sz="14400" dirty="0"/>
              <a:t>                                            </a:t>
            </a:r>
            <a:endParaRPr lang="nb-NO" sz="11200" dirty="0"/>
          </a:p>
          <a:p>
            <a:pPr marL="0" indent="0">
              <a:buNone/>
            </a:pPr>
            <a:endParaRPr lang="nb-NO" sz="14400" dirty="0"/>
          </a:p>
          <a:p>
            <a:pPr marL="0" indent="0">
              <a:buNone/>
            </a:pPr>
            <a:endParaRPr lang="nb-NO" sz="14400" dirty="0"/>
          </a:p>
          <a:p>
            <a:pPr marL="0" indent="0">
              <a:buNone/>
            </a:pPr>
            <a:endParaRPr lang="nb-NO" sz="14400" dirty="0"/>
          </a:p>
          <a:p>
            <a:pPr marL="0" indent="0">
              <a:buNone/>
            </a:pPr>
            <a:endParaRPr lang="nb-NO" sz="14400" dirty="0"/>
          </a:p>
          <a:p>
            <a:pPr marL="0" indent="0">
              <a:buNone/>
            </a:pPr>
            <a:endParaRPr lang="nb-NO" sz="14400" dirty="0"/>
          </a:p>
          <a:p>
            <a:pPr marL="0" indent="0">
              <a:buNone/>
            </a:pPr>
            <a:endParaRPr lang="nb-NO" sz="144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                   WILPF/ Internasjonal </a:t>
            </a:r>
            <a:r>
              <a:rPr lang="nb-NO" sz="1800" dirty="0" err="1"/>
              <a:t>kvinneliga</a:t>
            </a:r>
            <a:r>
              <a:rPr lang="nb-NO" sz="1800" dirty="0"/>
              <a:t> for fred og frihet.     </a:t>
            </a:r>
            <a:r>
              <a:rPr lang="nb-NO" sz="1800" dirty="0" err="1"/>
              <a:t>ikff.no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99245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199130-4ECF-BC44-80CA-27473CD3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nb-NO" sz="4900" b="1" dirty="0">
                <a:solidFill>
                  <a:srgbClr val="009193"/>
                </a:solidFill>
              </a:rPr>
            </a:br>
            <a:r>
              <a:rPr lang="nb-NO" sz="49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Business as </a:t>
            </a:r>
            <a:r>
              <a:rPr lang="nb-NO" sz="49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usual</a:t>
            </a:r>
            <a:r>
              <a:rPr lang="nb-NO" sz="49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- </a:t>
            </a:r>
            <a:r>
              <a:rPr lang="nb-NO" sz="49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trots</a:t>
            </a:r>
            <a:r>
              <a:rPr lang="nb-NO" sz="49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nb-NO" sz="49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klimatkris</a:t>
            </a:r>
            <a:br>
              <a:rPr lang="nb-NO" b="1" dirty="0">
                <a:solidFill>
                  <a:schemeClr val="accent6">
                    <a:lumMod val="75000"/>
                  </a:schemeClr>
                </a:solidFill>
              </a:rPr>
            </a:br>
            <a:endParaRPr lang="nb-NO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C8E2B0C8-E27B-B84F-A85F-CA5D302B5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30" y="158776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b-NO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nb-NO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amerikanska</a:t>
            </a:r>
            <a:r>
              <a:rPr lang="nb-NO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militären</a:t>
            </a:r>
            <a:r>
              <a:rPr lang="nb-NO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nb-NO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släppt</a:t>
            </a:r>
            <a:r>
              <a:rPr lang="nb-NO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cirka 70 </a:t>
            </a:r>
            <a:r>
              <a:rPr lang="nb-NO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miljoner</a:t>
            </a:r>
            <a:r>
              <a:rPr lang="nb-NO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ton CO2e </a:t>
            </a:r>
            <a:r>
              <a:rPr lang="nb-NO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varje</a:t>
            </a:r>
            <a:r>
              <a:rPr lang="nb-NO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år </a:t>
            </a:r>
            <a:r>
              <a:rPr lang="nb-NO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mellan</a:t>
            </a:r>
            <a:r>
              <a:rPr lang="nb-NO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2001 </a:t>
            </a:r>
            <a:r>
              <a:rPr lang="nb-NO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nb-NO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2018. </a:t>
            </a:r>
          </a:p>
          <a:p>
            <a:pPr marL="0" indent="0">
              <a:buNone/>
            </a:pPr>
            <a:endParaRPr lang="nb-NO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BBAC4E5-9B4E-C245-B648-D5FD186DF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467" y="3258879"/>
            <a:ext cx="5718629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DB6648-D8E1-C143-967C-7BAF2824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err="1">
                <a:solidFill>
                  <a:srgbClr val="00B050"/>
                </a:solidFill>
              </a:rPr>
              <a:t>Hur</a:t>
            </a:r>
            <a:r>
              <a:rPr lang="nb-NO" sz="4000" b="1" dirty="0">
                <a:solidFill>
                  <a:srgbClr val="00B050"/>
                </a:solidFill>
              </a:rPr>
              <a:t> mye </a:t>
            </a:r>
            <a:r>
              <a:rPr lang="nb-NO" sz="4000" b="1" dirty="0" err="1">
                <a:solidFill>
                  <a:srgbClr val="00B050"/>
                </a:solidFill>
              </a:rPr>
              <a:t>vaxthusgass</a:t>
            </a:r>
            <a:r>
              <a:rPr lang="nb-NO" sz="4000" b="1" dirty="0">
                <a:solidFill>
                  <a:srgbClr val="00B050"/>
                </a:solidFill>
              </a:rPr>
              <a:t> </a:t>
            </a:r>
            <a:r>
              <a:rPr lang="nb-NO" sz="4000" b="1" dirty="0" err="1">
                <a:solidFill>
                  <a:srgbClr val="00B050"/>
                </a:solidFill>
              </a:rPr>
              <a:t>släpper</a:t>
            </a:r>
            <a:r>
              <a:rPr lang="nb-NO" sz="4000" b="1" dirty="0">
                <a:solidFill>
                  <a:srgbClr val="00B050"/>
                </a:solidFill>
              </a:rPr>
              <a:t> militæret ut globalt sett?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DD8001-414A-1C4E-911D-C25192F5F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90688"/>
            <a:ext cx="10515600" cy="4351338"/>
          </a:xfrm>
        </p:spPr>
        <p:txBody>
          <a:bodyPr>
            <a:normAutofit fontScale="92500"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dirty="0"/>
              <a:t>   </a:t>
            </a:r>
            <a:r>
              <a:rPr lang="nb-NO" sz="3200" dirty="0"/>
              <a:t>USAs </a:t>
            </a:r>
            <a:r>
              <a:rPr lang="nb-NO" sz="3200" dirty="0" err="1"/>
              <a:t>utsläpp</a:t>
            </a:r>
            <a:r>
              <a:rPr lang="nb-NO" sz="3200" dirty="0"/>
              <a:t> av CO2e</a:t>
            </a:r>
          </a:p>
          <a:p>
            <a:pPr marL="0" indent="0">
              <a:buNone/>
            </a:pPr>
            <a:r>
              <a:rPr lang="nb-NO" sz="3200" dirty="0"/>
              <a:t>+ utslepp </a:t>
            </a:r>
            <a:r>
              <a:rPr lang="nb-NO" sz="3200" dirty="0" err="1"/>
              <a:t>från</a:t>
            </a:r>
            <a:r>
              <a:rPr lang="nb-NO" sz="3200" dirty="0"/>
              <a:t> alle andre </a:t>
            </a:r>
            <a:r>
              <a:rPr lang="nb-NO" sz="3200" dirty="0" err="1"/>
              <a:t>länders</a:t>
            </a:r>
            <a:r>
              <a:rPr lang="nb-NO" sz="3200" dirty="0"/>
              <a:t> militære </a:t>
            </a:r>
            <a:r>
              <a:rPr lang="nb-NO" sz="3200" dirty="0" err="1"/>
              <a:t>verksamhet</a:t>
            </a:r>
            <a:r>
              <a:rPr lang="nb-NO" sz="3200" dirty="0"/>
              <a:t> </a:t>
            </a:r>
          </a:p>
          <a:p>
            <a:pPr marL="0" indent="0">
              <a:buNone/>
            </a:pPr>
            <a:r>
              <a:rPr lang="nb-NO" sz="3200" dirty="0"/>
              <a:t>+ </a:t>
            </a:r>
            <a:r>
              <a:rPr lang="nb-NO" sz="3200" dirty="0" err="1"/>
              <a:t>krigsindustrin</a:t>
            </a:r>
            <a:endParaRPr lang="nb-NO" sz="3200" dirty="0"/>
          </a:p>
          <a:p>
            <a:pPr marL="0" indent="0">
              <a:buNone/>
            </a:pPr>
            <a:r>
              <a:rPr lang="nb-NO" sz="3200" dirty="0"/>
              <a:t>+ utvinning av metaller, mineraler, sjeldne jordarter, olje, kull .....   </a:t>
            </a:r>
          </a:p>
          <a:p>
            <a:pPr marL="0" indent="0">
              <a:buNone/>
            </a:pPr>
            <a:r>
              <a:rPr lang="nb-NO" sz="3200" dirty="0"/>
              <a:t>+ transport av våpen, krigsmaskiner og soldater</a:t>
            </a:r>
          </a:p>
          <a:p>
            <a:pPr marL="0" indent="0">
              <a:buNone/>
            </a:pPr>
            <a:r>
              <a:rPr lang="nb-NO" sz="3200" dirty="0"/>
              <a:t>+ stadig nye </a:t>
            </a:r>
            <a:r>
              <a:rPr lang="nb-NO" sz="3200" dirty="0" err="1"/>
              <a:t>krigsövningar</a:t>
            </a:r>
            <a:endParaRPr lang="nb-NO" sz="3200" dirty="0"/>
          </a:p>
          <a:p>
            <a:pPr marL="0" indent="0">
              <a:buNone/>
            </a:pPr>
            <a:r>
              <a:rPr lang="nb-NO" sz="3200" dirty="0"/>
              <a:t>= ?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603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EA88A48-1F1C-B440-A119-B7E9EA1F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643" y="3693977"/>
            <a:ext cx="4414197" cy="248298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D1C52B7-4A99-DB49-8879-CBB2D3033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37129"/>
            <a:ext cx="3719829" cy="24829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2167" y="365125"/>
            <a:ext cx="10671633" cy="1325563"/>
          </a:xfrm>
        </p:spPr>
        <p:txBody>
          <a:bodyPr>
            <a:normAutofit/>
          </a:bodyPr>
          <a:lstStyle/>
          <a:p>
            <a:r>
              <a:rPr lang="nb-NO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</a:t>
            </a:r>
            <a:r>
              <a:rPr lang="nb-NO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nb-NO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andre </a:t>
            </a:r>
            <a:r>
              <a:rPr lang="nb-NO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militærøvninger</a:t>
            </a:r>
            <a:endParaRPr lang="nb-NO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19633" y="1887295"/>
            <a:ext cx="10515600" cy="45737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b-NO" sz="12800" dirty="0"/>
          </a:p>
          <a:p>
            <a:pPr marL="0" indent="0">
              <a:buNone/>
            </a:pPr>
            <a:r>
              <a:rPr lang="nb-NO" sz="12800" dirty="0"/>
              <a:t>Store utslepp av </a:t>
            </a:r>
          </a:p>
          <a:p>
            <a:pPr marL="0" indent="0">
              <a:buNone/>
            </a:pPr>
            <a:r>
              <a:rPr lang="nb-NO" sz="12800" dirty="0" err="1"/>
              <a:t>vaxthusgasser</a:t>
            </a:r>
            <a:r>
              <a:rPr lang="nb-NO" sz="12800" dirty="0"/>
              <a:t>                                                                </a:t>
            </a:r>
          </a:p>
          <a:p>
            <a:pPr marL="0" indent="0">
              <a:buNone/>
            </a:pPr>
            <a:endParaRPr lang="nb-NO" sz="12800" dirty="0"/>
          </a:p>
          <a:p>
            <a:pPr marL="0" indent="0">
              <a:buNone/>
            </a:pPr>
            <a:r>
              <a:rPr lang="nb-NO" sz="12800" dirty="0"/>
              <a:t>						              </a:t>
            </a:r>
          </a:p>
          <a:p>
            <a:pPr marL="0" indent="0">
              <a:buNone/>
            </a:pPr>
            <a:r>
              <a:rPr lang="nb-NO" sz="12800" dirty="0"/>
              <a:t>					     F16   3 252 liter drivstoff/t  </a:t>
            </a:r>
          </a:p>
          <a:p>
            <a:pPr marL="0" indent="0">
              <a:buNone/>
            </a:pPr>
            <a:r>
              <a:rPr lang="nb-NO" sz="12800" dirty="0"/>
              <a:t>                            	      	               F35   5 600 liter/t </a:t>
            </a:r>
          </a:p>
          <a:p>
            <a:pPr marL="0" indent="0">
              <a:buNone/>
            </a:pPr>
            <a:r>
              <a:rPr lang="nb-NO" sz="12800" dirty="0"/>
              <a:t>                                                       B52  12 833 liter/t</a:t>
            </a:r>
          </a:p>
          <a:p>
            <a:pPr marL="0" indent="0">
              <a:buNone/>
            </a:pPr>
            <a:endParaRPr lang="nb-NO" sz="12800" dirty="0"/>
          </a:p>
          <a:p>
            <a:pPr marL="0" indent="0">
              <a:buNone/>
            </a:pPr>
            <a:r>
              <a:rPr lang="nb-NO" sz="12800" dirty="0"/>
              <a:t>                                                                           </a:t>
            </a:r>
          </a:p>
          <a:p>
            <a:pPr marL="0" indent="0">
              <a:buNone/>
            </a:pPr>
            <a:endParaRPr lang="nb-NO" sz="4400" dirty="0"/>
          </a:p>
          <a:p>
            <a:pPr marL="0" indent="0">
              <a:buNone/>
            </a:pPr>
            <a:endParaRPr lang="nb-NO" sz="4400" dirty="0"/>
          </a:p>
          <a:p>
            <a:pPr marL="0" indent="0">
              <a:buNone/>
            </a:pPr>
            <a:endParaRPr lang="nb-NO" sz="4400" dirty="0"/>
          </a:p>
          <a:p>
            <a:pPr marL="0" indent="0">
              <a:buNone/>
            </a:pPr>
            <a:endParaRPr lang="nb-NO" sz="4400" dirty="0"/>
          </a:p>
          <a:p>
            <a:pPr marL="0" indent="0" algn="ctr">
              <a:buNone/>
            </a:pPr>
            <a:endParaRPr lang="nb-NO" sz="4400" dirty="0"/>
          </a:p>
          <a:p>
            <a:pPr marL="0" indent="0" algn="ctr">
              <a:buNone/>
            </a:pPr>
            <a:r>
              <a:rPr lang="nb-NO" sz="4400" dirty="0"/>
              <a:t>    </a:t>
            </a:r>
          </a:p>
          <a:p>
            <a:pPr marL="0" indent="0" algn="ctr">
              <a:buNone/>
            </a:pPr>
            <a:r>
              <a:rPr lang="nb-NO" sz="4400" dirty="0"/>
              <a:t>                               </a:t>
            </a:r>
          </a:p>
          <a:p>
            <a:pPr marL="0" indent="0" algn="ctr">
              <a:buNone/>
            </a:pPr>
            <a:endParaRPr lang="nb-NO" sz="6600" dirty="0"/>
          </a:p>
        </p:txBody>
      </p:sp>
    </p:spTree>
    <p:extLst>
      <p:ext uri="{BB962C8B-B14F-4D97-AF65-F5344CB8AC3E}">
        <p14:creationId xmlns:p14="http://schemas.microsoft.com/office/powerpoint/2010/main" val="14696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3600" dirty="0"/>
            </a:br>
            <a:r>
              <a:rPr lang="nb-NO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Militär</a:t>
            </a:r>
            <a:r>
              <a:rPr lang="nb-NO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aktivitet </a:t>
            </a:r>
            <a:r>
              <a:rPr lang="nb-NO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intensifierar</a:t>
            </a:r>
            <a:r>
              <a:rPr lang="nb-NO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och</a:t>
            </a:r>
            <a:r>
              <a:rPr lang="nb-NO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påskyndar</a:t>
            </a:r>
            <a:r>
              <a:rPr lang="nb-NO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klimatkrisen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3200" dirty="0"/>
              <a:t> </a:t>
            </a:r>
            <a:r>
              <a:rPr lang="nb-NO" sz="3200" dirty="0" err="1"/>
              <a:t>Kyotoavtalet</a:t>
            </a:r>
            <a:r>
              <a:rPr lang="nb-NO" sz="3200" dirty="0"/>
              <a:t> </a:t>
            </a:r>
            <a:r>
              <a:rPr lang="mr-IN" sz="3200" dirty="0"/>
              <a:t>–</a:t>
            </a:r>
            <a:r>
              <a:rPr lang="nb-NO" sz="3200" dirty="0"/>
              <a:t> militæret eksplisitt unntatt</a:t>
            </a:r>
          </a:p>
          <a:p>
            <a:endParaRPr lang="nb-NO" sz="3200" dirty="0"/>
          </a:p>
          <a:p>
            <a:pPr marL="0" indent="0">
              <a:buNone/>
            </a:pPr>
            <a:r>
              <a:rPr lang="nb-NO" sz="3200" dirty="0"/>
              <a:t> </a:t>
            </a:r>
            <a:r>
              <a:rPr lang="nb-NO" sz="3200" dirty="0" err="1"/>
              <a:t>Parisavtalet</a:t>
            </a:r>
            <a:r>
              <a:rPr lang="nb-NO" sz="3200" dirty="0"/>
              <a:t>: alla </a:t>
            </a:r>
            <a:r>
              <a:rPr lang="nb-NO" sz="3200" dirty="0" err="1"/>
              <a:t>utsläpp</a:t>
            </a:r>
            <a:r>
              <a:rPr lang="nb-NO" sz="3200" dirty="0"/>
              <a:t> skal </a:t>
            </a:r>
            <a:r>
              <a:rPr lang="nb-NO" sz="3200" dirty="0" err="1"/>
              <a:t>rapporteras</a:t>
            </a:r>
            <a:endParaRPr lang="nb-NO" sz="3200" dirty="0"/>
          </a:p>
          <a:p>
            <a:pPr marL="0" indent="0">
              <a:buNone/>
            </a:pPr>
            <a:r>
              <a:rPr lang="nb-NO" sz="3200" dirty="0"/>
              <a:t> Men </a:t>
            </a:r>
            <a:r>
              <a:rPr lang="nb-NO" sz="3200" dirty="0" err="1"/>
              <a:t>accepterer</a:t>
            </a:r>
            <a:r>
              <a:rPr lang="nb-NO" sz="3200" dirty="0"/>
              <a:t> </a:t>
            </a:r>
            <a:r>
              <a:rPr lang="nb-NO" sz="3200" dirty="0" err="1"/>
              <a:t>militär</a:t>
            </a:r>
            <a:r>
              <a:rPr lang="nb-NO" sz="3200" dirty="0"/>
              <a:t> </a:t>
            </a:r>
            <a:r>
              <a:rPr lang="nb-NO" sz="3200" dirty="0" err="1"/>
              <a:t>sekretess</a:t>
            </a:r>
            <a:r>
              <a:rPr lang="nb-NO" sz="3200" dirty="0"/>
              <a:t>.</a:t>
            </a:r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endParaRPr lang="nb-NO" sz="3200" dirty="0"/>
          </a:p>
          <a:p>
            <a:endParaRPr lang="nb-NO" sz="3200" dirty="0"/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endParaRPr lang="nb-NO" sz="3600" dirty="0"/>
          </a:p>
          <a:p>
            <a:endParaRPr lang="nb-NO" i="1" dirty="0"/>
          </a:p>
          <a:p>
            <a:pPr marL="0" indent="0">
              <a:buNone/>
            </a:pPr>
            <a:endParaRPr lang="nb-NO" i="1" dirty="0"/>
          </a:p>
          <a:p>
            <a:endParaRPr lang="nb-NO" dirty="0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4FFE3288-C827-A24A-A31B-4735D8541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520" y="4295552"/>
            <a:ext cx="4570280" cy="19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14D76A-2A73-8946-876D-9658E055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Militär</a:t>
            </a:r>
            <a:r>
              <a:rPr lang="nb-NO" sz="4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sz="40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förstörelse</a:t>
            </a:r>
            <a:r>
              <a:rPr lang="nb-NO" sz="4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av </a:t>
            </a:r>
            <a:r>
              <a:rPr lang="nb-NO" sz="40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ekosystem</a:t>
            </a:r>
            <a:endParaRPr lang="nb-NO" sz="4000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48EC31-3FFF-114B-A51D-DCC69CF5D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455"/>
            <a:ext cx="10515600" cy="4791508"/>
          </a:xfrm>
        </p:spPr>
        <p:txBody>
          <a:bodyPr/>
          <a:lstStyle/>
          <a:p>
            <a:endParaRPr lang="nb-NO" sz="800" dirty="0"/>
          </a:p>
          <a:p>
            <a:pPr marL="0" indent="0">
              <a:buNone/>
            </a:pPr>
            <a:r>
              <a:rPr lang="nb-NO" dirty="0"/>
              <a:t>- </a:t>
            </a:r>
            <a:r>
              <a:rPr lang="nb-NO" sz="3200" dirty="0"/>
              <a:t>fra krig, krigsindustri og gruvedrift </a:t>
            </a:r>
          </a:p>
          <a:p>
            <a:endParaRPr lang="nb-NO" sz="1200" dirty="0"/>
          </a:p>
          <a:p>
            <a:r>
              <a:rPr lang="nb-NO" sz="3200" dirty="0" err="1"/>
              <a:t>dumpning</a:t>
            </a:r>
            <a:r>
              <a:rPr lang="nb-NO" sz="3200" dirty="0"/>
              <a:t> av radioaktivt avfall, </a:t>
            </a:r>
            <a:r>
              <a:rPr lang="nb-NO" sz="3200" dirty="0" err="1"/>
              <a:t>vapen</a:t>
            </a:r>
            <a:r>
              <a:rPr lang="nb-NO" sz="3200" dirty="0"/>
              <a:t> </a:t>
            </a:r>
            <a:r>
              <a:rPr lang="nb-NO" sz="3200" dirty="0" err="1"/>
              <a:t>och</a:t>
            </a:r>
            <a:r>
              <a:rPr lang="nb-NO" sz="3200" dirty="0"/>
              <a:t> </a:t>
            </a:r>
            <a:r>
              <a:rPr lang="nb-NO" sz="3200" dirty="0" err="1"/>
              <a:t>ammunition</a:t>
            </a:r>
            <a:endParaRPr lang="nb-NO" sz="3200" dirty="0"/>
          </a:p>
          <a:p>
            <a:endParaRPr lang="nb-NO" sz="1200" dirty="0"/>
          </a:p>
          <a:p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militärbaser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runt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om i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världen</a:t>
            </a:r>
            <a:endParaRPr lang="nb-N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olyckor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kärnkraftsdrivna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ubåtar</a:t>
            </a:r>
            <a:endParaRPr lang="nb-N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/>
            <a:endParaRPr lang="nb-NO" dirty="0"/>
          </a:p>
          <a:p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5F2C7F1-D191-8643-B596-63C974B1C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48250" y="880118"/>
            <a:ext cx="314657" cy="31465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BFC9350-FE47-2741-A059-562FA5A1B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907" y="849892"/>
            <a:ext cx="495581" cy="476104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567C658-60CC-094C-97F4-5CB587499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429" y="3445181"/>
            <a:ext cx="5455777" cy="32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{C1E39B87-AADA-D44A-93CC-2C294ACD9656}tf10001071</Template>
  <TotalTime>19569</TotalTime>
  <Words>939</Words>
  <Application>Microsoft Macintosh PowerPoint</Application>
  <PresentationFormat>Bredbild</PresentationFormat>
  <Paragraphs>173</Paragraphs>
  <Slides>14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Mangal</vt:lpstr>
      <vt:lpstr>Office-tema</vt:lpstr>
      <vt:lpstr>                                                                              Åse Møller-Hansen</vt:lpstr>
      <vt:lpstr>      SÄKERHET FÖR HVEM?   Militär opprustning har ingen gode svar på vår tids säkerhetsutfordringer? Tvärtom.   </vt:lpstr>
      <vt:lpstr>Evig upprustning gör oss mindre säkra. De existensielle hot er globale.</vt:lpstr>
      <vt:lpstr>     </vt:lpstr>
      <vt:lpstr>  Business as usual - trots  klimatkris </vt:lpstr>
      <vt:lpstr>Hur mye vaxthusgass släpper militæret ut globalt sett?</vt:lpstr>
      <vt:lpstr>Artic challenge og andre militærøvninger</vt:lpstr>
      <vt:lpstr> Militär aktivitet intensifierar och påskyndar klimatkrisen</vt:lpstr>
      <vt:lpstr>Militär förstörelse av ekosystem</vt:lpstr>
      <vt:lpstr>Store hinder för omrustning og fred!</vt:lpstr>
      <vt:lpstr>Mediefokus</vt:lpstr>
      <vt:lpstr> Omrustning for klimatet</vt:lpstr>
      <vt:lpstr>  Hur kan vi gjøre mer av dette detta?   </vt:lpstr>
      <vt:lpstr>PowerPoint-presentation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Microsoft Office User</cp:lastModifiedBy>
  <cp:revision>223</cp:revision>
  <dcterms:created xsi:type="dcterms:W3CDTF">2019-03-25T08:47:45Z</dcterms:created>
  <dcterms:modified xsi:type="dcterms:W3CDTF">2021-08-11T07:07:35Z</dcterms:modified>
</cp:coreProperties>
</file>